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6" r:id="rId9"/>
    <p:sldId id="267" r:id="rId10"/>
    <p:sldId id="263" r:id="rId11"/>
    <p:sldId id="264"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302" r:id="rId45"/>
    <p:sldId id="303" r:id="rId46"/>
    <p:sldId id="304" r:id="rId47"/>
    <p:sldId id="299" r:id="rId48"/>
    <p:sldId id="300" r:id="rId49"/>
    <p:sldId id="301"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3" d="100"/>
          <a:sy n="43" d="100"/>
        </p:scale>
        <p:origin x="72" y="22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92F38D5-CB2D-48ED-A0CF-2075560FEF22}" type="datetimeFigureOut">
              <a:rPr lang="en-US" smtClean="0"/>
              <a:pPr/>
              <a:t>4/7/2016</a:t>
            </a:fld>
            <a:endParaRPr lang="en-US"/>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0AE5CEB1-0EF5-49C0-8405-BBAA81A3DB75}" type="slidenum">
              <a:rPr lang="en-US" smtClean="0"/>
              <a:pPr/>
              <a:t>‹#›</a:t>
            </a:fld>
            <a:endParaRPr lang="en-US"/>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84495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382182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39195021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5517689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043411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92F38D5-CB2D-48ED-A0CF-2075560FEF22}" type="datetimeFigureOut">
              <a:rPr lang="en-US" smtClean="0"/>
              <a:pPr/>
              <a:t>4/7/2016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3845910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92F38D5-CB2D-48ED-A0CF-2075560FEF22}" type="datetimeFigureOut">
              <a:rPr lang="en-US" smtClean="0"/>
              <a:pPr/>
              <a:t>4/7/2016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7881234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2F38D5-CB2D-48ED-A0CF-2075560FEF22}" type="datetimeFigureOut">
              <a:rPr lang="en-US" smtClean="0"/>
              <a:pPr/>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433805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2F38D5-CB2D-48ED-A0CF-2075560FEF22}" type="datetimeFigureOut">
              <a:rPr lang="en-US" smtClean="0"/>
              <a:pPr/>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168564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2F38D5-CB2D-48ED-A0CF-2075560FEF22}" type="datetimeFigureOut">
              <a:rPr lang="en-US" smtClean="0"/>
              <a:pPr/>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703262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2F38D5-CB2D-48ED-A0CF-2075560FEF22}" type="datetimeFigureOut">
              <a:rPr lang="en-US" smtClean="0"/>
              <a:pPr/>
              <a:t>4/7/2016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11224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852795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2F38D5-CB2D-48ED-A0CF-2075560FEF22}" type="datetimeFigureOut">
              <a:rPr lang="en-US" smtClean="0"/>
              <a:pPr/>
              <a:t>4/7/2016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1239579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2F38D5-CB2D-48ED-A0CF-2075560FEF22}" type="datetimeFigureOut">
              <a:rPr lang="en-US" smtClean="0"/>
              <a:pPr/>
              <a:t>4/7/2016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950769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2F38D5-CB2D-48ED-A0CF-2075560FEF22}" type="datetimeFigureOut">
              <a:rPr lang="en-US" smtClean="0"/>
              <a:pPr/>
              <a:t>4/7/2016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2703073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878273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2F38D5-CB2D-48ED-A0CF-2075560FEF22}" type="datetimeFigureOut">
              <a:rPr lang="en-US" smtClean="0"/>
              <a:pPr/>
              <a:t>4/7/2016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E5CEB1-0EF5-49C0-8405-BBAA81A3DB75}" type="slidenum">
              <a:rPr lang="en-US" smtClean="0"/>
              <a:pPr/>
              <a:t>‹#›</a:t>
            </a:fld>
            <a:endParaRPr lang="en-US"/>
          </a:p>
        </p:txBody>
      </p:sp>
    </p:spTree>
    <p:extLst>
      <p:ext uri="{BB962C8B-B14F-4D97-AF65-F5344CB8AC3E}">
        <p14:creationId xmlns:p14="http://schemas.microsoft.com/office/powerpoint/2010/main" val="3843833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892F38D5-CB2D-48ED-A0CF-2075560FEF22}" type="datetimeFigureOut">
              <a:rPr lang="en-US" smtClean="0"/>
              <a:pPr/>
              <a:t>4/7/2016</a:t>
            </a:fld>
            <a:endParaRPr lang="en-US"/>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0AE5CEB1-0EF5-49C0-8405-BBAA81A3DB75}" type="slidenum">
              <a:rPr lang="en-US" smtClean="0"/>
              <a:pPr/>
              <a:t>‹#›</a:t>
            </a:fld>
            <a:endParaRPr lang="en-US"/>
          </a:p>
        </p:txBody>
      </p:sp>
    </p:spTree>
    <p:extLst>
      <p:ext uri="{BB962C8B-B14F-4D97-AF65-F5344CB8AC3E}">
        <p14:creationId xmlns:p14="http://schemas.microsoft.com/office/powerpoint/2010/main" val="1199465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www.pewinternet.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pavanduggal.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Etika</a:t>
            </a:r>
            <a:r>
              <a:rPr lang="en-US" dirty="0" smtClean="0"/>
              <a:t> &amp; </a:t>
            </a:r>
            <a:r>
              <a:rPr lang="en-US" dirty="0" err="1" smtClean="0"/>
              <a:t>profesi</a:t>
            </a:r>
            <a:r>
              <a:rPr lang="en-US" dirty="0" smtClean="0"/>
              <a:t> </a:t>
            </a:r>
            <a:r>
              <a:rPr lang="en-US" dirty="0" err="1" smtClean="0"/>
              <a:t>tsi</a:t>
            </a:r>
            <a:endParaRPr lang="en-US" dirty="0"/>
          </a:p>
        </p:txBody>
      </p:sp>
      <p:sp>
        <p:nvSpPr>
          <p:cNvPr id="3" name="Subtitle 2"/>
          <p:cNvSpPr>
            <a:spLocks noGrp="1"/>
          </p:cNvSpPr>
          <p:nvPr>
            <p:ph type="subTitle" idx="1"/>
          </p:nvPr>
        </p:nvSpPr>
        <p:spPr/>
        <p:txBody>
          <a:bodyPr/>
          <a:lstStyle/>
          <a:p>
            <a:r>
              <a:rPr lang="en-US" dirty="0" smtClean="0"/>
              <a:t>M5. </a:t>
            </a:r>
            <a:r>
              <a:rPr lang="en-US" dirty="0" err="1" smtClean="0"/>
              <a:t>peraturan</a:t>
            </a:r>
            <a:r>
              <a:rPr lang="en-US" dirty="0" smtClean="0"/>
              <a:t> &amp; </a:t>
            </a:r>
            <a:r>
              <a:rPr lang="en-US" dirty="0" err="1" smtClean="0"/>
              <a:t>regulasi</a:t>
            </a:r>
            <a:endParaRPr lang="en-US" dirty="0"/>
          </a:p>
        </p:txBody>
      </p:sp>
    </p:spTree>
    <p:extLst>
      <p:ext uri="{BB962C8B-B14F-4D97-AF65-F5344CB8AC3E}">
        <p14:creationId xmlns:p14="http://schemas.microsoft.com/office/powerpoint/2010/main" val="2136278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sp>
        <p:nvSpPr>
          <p:cNvPr id="4" name="Rectangle 3"/>
          <p:cNvSpPr/>
          <p:nvPr/>
        </p:nvSpPr>
        <p:spPr>
          <a:xfrm>
            <a:off x="2400299" y="2567285"/>
            <a:ext cx="8991601" cy="1754326"/>
          </a:xfrm>
          <a:prstGeom prst="rect">
            <a:avLst/>
          </a:prstGeom>
          <a:noFill/>
        </p:spPr>
        <p:txBody>
          <a:bodyPr wrap="square" lIns="91440" tIns="45720" rIns="91440" bIns="45720">
            <a:spAutoFit/>
          </a:bodyPr>
          <a:lstStyle/>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Is Cyber Law </a:t>
            </a:r>
          </a:p>
          <a:p>
            <a:pPr algn="ctr"/>
            <a:r>
              <a:rPr 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Need It?</a:t>
            </a:r>
            <a:endParaRPr 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25602" name="Picture 2" descr="http://images.clipartpanda.com/animated-question-mark-clipart-Animated-dancing-red-question-mark-picture-moving.gif"/>
          <p:cNvPicPr>
            <a:picLocks noChangeAspect="1" noChangeArrowheads="1" noCrop="1"/>
          </p:cNvPicPr>
          <p:nvPr/>
        </p:nvPicPr>
        <p:blipFill>
          <a:blip r:embed="rId2"/>
          <a:srcRect/>
          <a:stretch>
            <a:fillRect/>
          </a:stretch>
        </p:blipFill>
        <p:spPr bwMode="auto">
          <a:xfrm>
            <a:off x="993775" y="2071907"/>
            <a:ext cx="2206625" cy="270646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Cyberlaw</a:t>
            </a:r>
            <a:r>
              <a:rPr lang="en-US" dirty="0" smtClean="0"/>
              <a:t> need it </a:t>
            </a:r>
            <a:endParaRPr lang="en-US" dirty="0"/>
          </a:p>
        </p:txBody>
      </p:sp>
      <p:sp>
        <p:nvSpPr>
          <p:cNvPr id="3" name="Content Placeholder 2"/>
          <p:cNvSpPr>
            <a:spLocks noGrp="1"/>
          </p:cNvSpPr>
          <p:nvPr>
            <p:ph sz="quarter" idx="13"/>
          </p:nvPr>
        </p:nvSpPr>
        <p:spPr/>
        <p:txBody>
          <a:bodyPr/>
          <a:lstStyle/>
          <a:p>
            <a:pPr algn="just"/>
            <a:r>
              <a:rPr lang="en-US" dirty="0" smtClean="0"/>
              <a:t>Cyber law is important because it touches almost</a:t>
            </a:r>
            <a:r>
              <a:rPr lang="en-US" dirty="0" smtClean="0">
                <a:solidFill>
                  <a:srgbClr val="00B0F0"/>
                </a:solidFill>
              </a:rPr>
              <a:t> all aspects of transactions </a:t>
            </a:r>
            <a:r>
              <a:rPr lang="en-US" dirty="0" smtClean="0"/>
              <a:t>and </a:t>
            </a:r>
            <a:r>
              <a:rPr lang="en-US" dirty="0" smtClean="0">
                <a:solidFill>
                  <a:srgbClr val="FF0000"/>
                </a:solidFill>
              </a:rPr>
              <a:t>activities</a:t>
            </a:r>
            <a:r>
              <a:rPr lang="en-US" dirty="0" smtClean="0"/>
              <a:t> concerning the Internet, the World Wide Web and Cyberspace.</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Cyberlaw</a:t>
            </a:r>
            <a:r>
              <a:rPr lang="en-US" dirty="0" smtClean="0"/>
              <a:t> need it </a:t>
            </a:r>
            <a:endParaRPr lang="en-US" dirty="0"/>
          </a:p>
        </p:txBody>
      </p:sp>
      <p:sp>
        <p:nvSpPr>
          <p:cNvPr id="3" name="Content Placeholder 2"/>
          <p:cNvSpPr>
            <a:spLocks noGrp="1"/>
          </p:cNvSpPr>
          <p:nvPr>
            <p:ph sz="quarter" idx="13"/>
          </p:nvPr>
        </p:nvSpPr>
        <p:spPr/>
        <p:txBody>
          <a:bodyPr/>
          <a:lstStyle/>
          <a:p>
            <a:pPr algn="just"/>
            <a:r>
              <a:rPr lang="en-US" dirty="0" err="1" smtClean="0"/>
              <a:t>Cyberlaw</a:t>
            </a:r>
            <a:r>
              <a:rPr lang="en-US" dirty="0" smtClean="0"/>
              <a:t> concerns everyone. </a:t>
            </a:r>
          </a:p>
          <a:p>
            <a:pPr algn="just"/>
            <a:r>
              <a:rPr lang="en-US" dirty="0" err="1" smtClean="0"/>
              <a:t>Cyberlaw</a:t>
            </a:r>
            <a:r>
              <a:rPr lang="en-US" dirty="0" smtClean="0"/>
              <a:t> is a constantly evolving process. </a:t>
            </a:r>
          </a:p>
          <a:p>
            <a:pPr algn="just"/>
            <a:r>
              <a:rPr lang="en-US" dirty="0" smtClean="0"/>
              <a:t>As the nature and scope of Internet is changing and this new medium is being seen as the ultimate medium ever evolved in human history, every activity of yours in cyberspace can and will have a cyber legal perspective.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sp>
        <p:nvSpPr>
          <p:cNvPr id="4" name="Rectangle 3"/>
          <p:cNvSpPr/>
          <p:nvPr/>
        </p:nvSpPr>
        <p:spPr>
          <a:xfrm>
            <a:off x="403258" y="2529185"/>
            <a:ext cx="7536451" cy="1938992"/>
          </a:xfrm>
          <a:prstGeom prst="rect">
            <a:avLst/>
          </a:prstGeom>
          <a:noFill/>
        </p:spPr>
        <p:txBody>
          <a:bodyPr wrap="square" lIns="91440" tIns="45720" rIns="91440" bIns="45720">
            <a:spAutoFit/>
          </a:bodyPr>
          <a:lstStyle/>
          <a:p>
            <a:pPr algn="ctr"/>
            <a:r>
              <a:rPr lang="en-US" sz="4000" dirty="0" smtClean="0"/>
              <a:t>What is</a:t>
            </a:r>
            <a:r>
              <a:rPr lang="en-US" sz="4000" dirty="0" smtClean="0">
                <a:solidFill>
                  <a:srgbClr val="00B0F0"/>
                </a:solidFill>
              </a:rPr>
              <a:t> “all aspects of transactions </a:t>
            </a:r>
            <a:r>
              <a:rPr lang="en-US" sz="4000" dirty="0" smtClean="0"/>
              <a:t>and </a:t>
            </a:r>
            <a:r>
              <a:rPr lang="en-US" sz="4000" dirty="0" smtClean="0">
                <a:solidFill>
                  <a:srgbClr val="FF0000"/>
                </a:solidFill>
              </a:rPr>
              <a:t>activities” mean?</a:t>
            </a:r>
            <a:endParaRPr lang="en-US" sz="4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28674" name="Picture 2" descr="http://previews.123rf.com/images/quka/quka1302/quka130200074/17898144-3D-People-with-Question-Mark-on-White-Background-Stock-Photo-man.jpg"/>
          <p:cNvPicPr>
            <a:picLocks noChangeAspect="1" noChangeArrowheads="1"/>
          </p:cNvPicPr>
          <p:nvPr/>
        </p:nvPicPr>
        <p:blipFill>
          <a:blip r:embed="rId2" cstate="print"/>
          <a:srcRect/>
          <a:stretch>
            <a:fillRect/>
          </a:stretch>
        </p:blipFill>
        <p:spPr bwMode="auto">
          <a:xfrm>
            <a:off x="7662932" y="2150994"/>
            <a:ext cx="3258378" cy="325837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r>
              <a:rPr lang="en-US" dirty="0" smtClean="0"/>
              <a:t>According </a:t>
            </a:r>
            <a:r>
              <a:rPr lang="en-US" dirty="0" err="1" smtClean="0"/>
              <a:t>PewResearchCenter</a:t>
            </a:r>
            <a:r>
              <a:rPr lang="en-US" dirty="0" smtClean="0"/>
              <a:t> Internet, Science &amp; Tech (</a:t>
            </a:r>
            <a:r>
              <a:rPr lang="en-US" dirty="0" smtClean="0">
                <a:hlinkClick r:id="rId2"/>
              </a:rPr>
              <a:t>www.pewinternet.org</a:t>
            </a:r>
            <a:r>
              <a:rPr lang="en-US" dirty="0" smtClean="0"/>
              <a:t>) on 25</a:t>
            </a:r>
            <a:r>
              <a:rPr lang="en-US" baseline="30000" dirty="0" smtClean="0"/>
              <a:t>th</a:t>
            </a:r>
            <a:r>
              <a:rPr lang="en-US" dirty="0" smtClean="0"/>
              <a:t> Sept, 2000 in New Internet Users By John B. </a:t>
            </a:r>
            <a:r>
              <a:rPr lang="en-US" dirty="0" err="1" smtClean="0"/>
              <a:t>Horrigan</a:t>
            </a:r>
            <a:r>
              <a:rPr lang="en-US" dirty="0" smtClean="0"/>
              <a:t>. </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2770" name="Picture 2"/>
          <p:cNvPicPr>
            <a:picLocks noChangeAspect="1" noChangeArrowheads="1"/>
          </p:cNvPicPr>
          <p:nvPr/>
        </p:nvPicPr>
        <p:blipFill>
          <a:blip r:embed="rId2"/>
          <a:srcRect/>
          <a:stretch>
            <a:fillRect/>
          </a:stretch>
        </p:blipFill>
        <p:spPr bwMode="auto">
          <a:xfrm>
            <a:off x="1595438" y="1644107"/>
            <a:ext cx="8539162" cy="521389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3794" name="Picture 2"/>
          <p:cNvPicPr>
            <a:picLocks noChangeAspect="1" noChangeArrowheads="1"/>
          </p:cNvPicPr>
          <p:nvPr/>
        </p:nvPicPr>
        <p:blipFill>
          <a:blip r:embed="rId2"/>
          <a:srcRect/>
          <a:stretch>
            <a:fillRect/>
          </a:stretch>
        </p:blipFill>
        <p:spPr bwMode="auto">
          <a:xfrm>
            <a:off x="1471613" y="0"/>
            <a:ext cx="9102437"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4818" name="Picture 2"/>
          <p:cNvPicPr>
            <a:picLocks noChangeAspect="1" noChangeArrowheads="1"/>
          </p:cNvPicPr>
          <p:nvPr/>
        </p:nvPicPr>
        <p:blipFill>
          <a:blip r:embed="rId2"/>
          <a:srcRect/>
          <a:stretch>
            <a:fillRect/>
          </a:stretch>
        </p:blipFill>
        <p:spPr bwMode="auto">
          <a:xfrm>
            <a:off x="681038" y="0"/>
            <a:ext cx="11011137" cy="685800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5842" name="Picture 2"/>
          <p:cNvPicPr>
            <a:picLocks noChangeAspect="1" noChangeArrowheads="1"/>
          </p:cNvPicPr>
          <p:nvPr/>
        </p:nvPicPr>
        <p:blipFill>
          <a:blip r:embed="rId2"/>
          <a:srcRect/>
          <a:stretch>
            <a:fillRect/>
          </a:stretch>
        </p:blipFill>
        <p:spPr bwMode="auto">
          <a:xfrm>
            <a:off x="866774" y="23308"/>
            <a:ext cx="9077325" cy="683469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6866" name="Picture 2"/>
          <p:cNvPicPr>
            <a:picLocks noChangeAspect="1" noChangeArrowheads="1"/>
          </p:cNvPicPr>
          <p:nvPr/>
        </p:nvPicPr>
        <p:blipFill>
          <a:blip r:embed="rId2"/>
          <a:srcRect/>
          <a:stretch>
            <a:fillRect/>
          </a:stretch>
        </p:blipFill>
        <p:spPr bwMode="auto">
          <a:xfrm>
            <a:off x="1443038" y="0"/>
            <a:ext cx="8424862" cy="678972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Subjectives</a:t>
            </a:r>
            <a:endParaRPr lang="en-US" dirty="0"/>
          </a:p>
        </p:txBody>
      </p:sp>
      <p:sp>
        <p:nvSpPr>
          <p:cNvPr id="3" name="Content Placeholder 2"/>
          <p:cNvSpPr>
            <a:spLocks noGrp="1"/>
          </p:cNvSpPr>
          <p:nvPr>
            <p:ph sz="quarter" idx="13"/>
          </p:nvPr>
        </p:nvSpPr>
        <p:spPr>
          <a:xfrm>
            <a:off x="6053070" y="2063396"/>
            <a:ext cx="5027437" cy="3311189"/>
          </a:xfrm>
        </p:spPr>
        <p:txBody>
          <a:bodyPr/>
          <a:lstStyle/>
          <a:p>
            <a:r>
              <a:rPr lang="en-US" dirty="0" err="1" smtClean="0"/>
              <a:t>Perbandingan</a:t>
            </a:r>
            <a:r>
              <a:rPr lang="en-US" dirty="0" smtClean="0"/>
              <a:t> Cyber law</a:t>
            </a:r>
          </a:p>
          <a:p>
            <a:r>
              <a:rPr lang="en-US" dirty="0" smtClean="0"/>
              <a:t>Computer crime act (Malaysia)</a:t>
            </a:r>
          </a:p>
          <a:p>
            <a:r>
              <a:rPr lang="en-US" dirty="0" smtClean="0"/>
              <a:t>Council of Europe convention on cyber crime</a:t>
            </a:r>
            <a:endParaRPr lang="en-US" dirty="0"/>
          </a:p>
        </p:txBody>
      </p:sp>
      <p:pic>
        <p:nvPicPr>
          <p:cNvPr id="4" name="Picture 2" descr="http://1.bp.blogspot.com/-sqHCNkoQodw/VRWj0t7dt8I/AAAAAAAAAkk/0_T_78QqL6M/s1600/Gavel_Computer_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063396"/>
            <a:ext cx="5147435" cy="3429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802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7890" name="Picture 2"/>
          <p:cNvPicPr>
            <a:picLocks noChangeAspect="1" noChangeArrowheads="1"/>
          </p:cNvPicPr>
          <p:nvPr/>
        </p:nvPicPr>
        <p:blipFill>
          <a:blip r:embed="rId2"/>
          <a:srcRect/>
          <a:stretch>
            <a:fillRect/>
          </a:stretch>
        </p:blipFill>
        <p:spPr bwMode="auto">
          <a:xfrm>
            <a:off x="333374" y="304800"/>
            <a:ext cx="11172826" cy="5918279"/>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8914" name="Picture 2"/>
          <p:cNvPicPr>
            <a:picLocks noChangeAspect="1" noChangeArrowheads="1"/>
          </p:cNvPicPr>
          <p:nvPr/>
        </p:nvPicPr>
        <p:blipFill>
          <a:blip r:embed="rId2"/>
          <a:srcRect/>
          <a:stretch>
            <a:fillRect/>
          </a:stretch>
        </p:blipFill>
        <p:spPr bwMode="auto">
          <a:xfrm>
            <a:off x="252413" y="285750"/>
            <a:ext cx="11282006" cy="6019800"/>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 </a:t>
            </a:r>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39938" name="Picture 2"/>
          <p:cNvPicPr>
            <a:picLocks noChangeAspect="1" noChangeArrowheads="1"/>
          </p:cNvPicPr>
          <p:nvPr/>
        </p:nvPicPr>
        <p:blipFill>
          <a:blip r:embed="rId2"/>
          <a:srcRect/>
          <a:stretch>
            <a:fillRect/>
          </a:stretch>
        </p:blipFill>
        <p:spPr bwMode="auto">
          <a:xfrm>
            <a:off x="323850" y="2686050"/>
            <a:ext cx="11327922" cy="2595563"/>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pPr algn="just"/>
            <a:endParaRPr lang="en-US" dirty="0"/>
          </a:p>
        </p:txBody>
      </p:sp>
      <p:sp>
        <p:nvSpPr>
          <p:cNvPr id="5" name="Rectangle 4"/>
          <p:cNvSpPr/>
          <p:nvPr/>
        </p:nvSpPr>
        <p:spPr>
          <a:xfrm>
            <a:off x="1804937" y="2510135"/>
            <a:ext cx="8209565" cy="175432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cap="none"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Did you Online Yesterday ? </a:t>
            </a:r>
            <a:endParaRPr lang="en-US" sz="54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40962" name="Picture 2"/>
          <p:cNvPicPr>
            <a:picLocks noChangeAspect="1" noChangeArrowheads="1"/>
          </p:cNvPicPr>
          <p:nvPr/>
        </p:nvPicPr>
        <p:blipFill>
          <a:blip r:embed="rId2"/>
          <a:srcRect/>
          <a:stretch>
            <a:fillRect/>
          </a:stretch>
        </p:blipFill>
        <p:spPr bwMode="auto">
          <a:xfrm>
            <a:off x="76200" y="1066800"/>
            <a:ext cx="11868150" cy="458254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41986" name="Picture 2"/>
          <p:cNvPicPr>
            <a:picLocks noChangeAspect="1" noChangeArrowheads="1"/>
          </p:cNvPicPr>
          <p:nvPr/>
        </p:nvPicPr>
        <p:blipFill>
          <a:blip r:embed="rId2"/>
          <a:srcRect/>
          <a:stretch>
            <a:fillRect/>
          </a:stretch>
        </p:blipFill>
        <p:spPr bwMode="auto">
          <a:xfrm>
            <a:off x="0" y="895350"/>
            <a:ext cx="12117737" cy="529590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pPr algn="just"/>
            <a:endParaRPr lang="en-US" dirty="0"/>
          </a:p>
        </p:txBody>
      </p:sp>
      <p:sp>
        <p:nvSpPr>
          <p:cNvPr id="5" name="Rectangle 4"/>
          <p:cNvSpPr/>
          <p:nvPr/>
        </p:nvSpPr>
        <p:spPr>
          <a:xfrm>
            <a:off x="4724400" y="2795885"/>
            <a:ext cx="5848350" cy="1754326"/>
          </a:xfrm>
          <a:prstGeom prst="rect">
            <a:avLst/>
          </a:prstGeom>
          <a:noFill/>
        </p:spPr>
        <p:txBody>
          <a:bodyPr wrap="square" lIns="91440" tIns="45720" rIns="91440" bIns="45720">
            <a:spAutoFit/>
          </a:bodyPr>
          <a:lstStyle/>
          <a:p>
            <a:pPr algn="ctr"/>
            <a:r>
              <a:rPr lang="en-US" sz="5400" b="1" cap="none" spc="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How about now?</a:t>
            </a:r>
            <a:endParaRPr lang="en-US" sz="54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pic>
        <p:nvPicPr>
          <p:cNvPr id="43010" name="Picture 2" descr="http://www.abundantrain.net/resources/Abundant+Rain+Online+02.jpg"/>
          <p:cNvPicPr>
            <a:picLocks noChangeAspect="1" noChangeArrowheads="1"/>
          </p:cNvPicPr>
          <p:nvPr/>
        </p:nvPicPr>
        <p:blipFill>
          <a:blip r:embed="rId2"/>
          <a:srcRect/>
          <a:stretch>
            <a:fillRect/>
          </a:stretch>
        </p:blipFill>
        <p:spPr bwMode="auto">
          <a:xfrm>
            <a:off x="612774" y="2266950"/>
            <a:ext cx="4378325" cy="28575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3"/>
          </p:nvPr>
        </p:nvSpPr>
        <p:spPr/>
        <p:txBody>
          <a:bodyPr/>
          <a:lstStyle/>
          <a:p>
            <a:pPr algn="just"/>
            <a:endParaRPr lang="en-US" dirty="0"/>
          </a:p>
        </p:txBody>
      </p:sp>
      <p:pic>
        <p:nvPicPr>
          <p:cNvPr id="46082" name="Picture 2" descr="https://media.giphy.com/media/WlBUAWG03Zic8/giphy.gif"/>
          <p:cNvPicPr>
            <a:picLocks noChangeAspect="1" noChangeArrowheads="1" noCrop="1"/>
          </p:cNvPicPr>
          <p:nvPr/>
        </p:nvPicPr>
        <p:blipFill>
          <a:blip r:embed="rId2"/>
          <a:srcRect/>
          <a:stretch>
            <a:fillRect/>
          </a:stretch>
        </p:blipFill>
        <p:spPr bwMode="auto">
          <a:xfrm>
            <a:off x="25978" y="1968278"/>
            <a:ext cx="4579374" cy="3518122"/>
          </a:xfrm>
          <a:prstGeom prst="rect">
            <a:avLst/>
          </a:prstGeom>
          <a:noFill/>
        </p:spPr>
      </p:pic>
      <p:pic>
        <p:nvPicPr>
          <p:cNvPr id="46084" name="Picture 4" descr="http://entrepreneurialambitions.com/wp-content/uploads/2015/12/onlinetools.jpg"/>
          <p:cNvPicPr>
            <a:picLocks noChangeAspect="1" noChangeArrowheads="1"/>
          </p:cNvPicPr>
          <p:nvPr/>
        </p:nvPicPr>
        <p:blipFill>
          <a:blip r:embed="rId3"/>
          <a:srcRect/>
          <a:stretch>
            <a:fillRect/>
          </a:stretch>
        </p:blipFill>
        <p:spPr bwMode="auto">
          <a:xfrm>
            <a:off x="5756275" y="2019300"/>
            <a:ext cx="5857875" cy="2857500"/>
          </a:xfrm>
          <a:prstGeom prst="rect">
            <a:avLst/>
          </a:prstGeom>
          <a:noFill/>
        </p:spPr>
      </p:pic>
      <p:sp>
        <p:nvSpPr>
          <p:cNvPr id="8" name="Left-Right Arrow 7"/>
          <p:cNvSpPr/>
          <p:nvPr/>
        </p:nvSpPr>
        <p:spPr>
          <a:xfrm>
            <a:off x="4629150" y="3371850"/>
            <a:ext cx="1047750" cy="5334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sp>
        <p:nvSpPr>
          <p:cNvPr id="4" name="Rounded Rectangle 3"/>
          <p:cNvSpPr/>
          <p:nvPr/>
        </p:nvSpPr>
        <p:spPr>
          <a:xfrm>
            <a:off x="1545329" y="2063396"/>
            <a:ext cx="8675648" cy="276550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3000" dirty="0" smtClean="0"/>
              <a:t>IT Act 2000 India, Malaysia Law Computer Crime, &amp; The Council of </a:t>
            </a:r>
            <a:r>
              <a:rPr lang="en-US" sz="3000" dirty="0" err="1" smtClean="0"/>
              <a:t>Europes</a:t>
            </a:r>
            <a:r>
              <a:rPr lang="en-US" sz="3000" dirty="0" smtClean="0"/>
              <a:t> Convention on Crime</a:t>
            </a:r>
            <a:endParaRPr lang="en-US" sz="3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068" y="2771252"/>
            <a:ext cx="2857500" cy="1895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763179" y="3078848"/>
            <a:ext cx="4895892"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IT Act 2000 India</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30932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1026" name="Picture 2" descr="http://image.slidesharecdn.com/4-141128030053-conversion-gate01/95/cyber-law-legal-environment-of-business-business-law-commercial-law-manu-melwin-joy-1-638.jpg?cb=1437071075"/>
          <p:cNvPicPr>
            <a:picLocks noChangeAspect="1" noChangeArrowheads="1"/>
          </p:cNvPicPr>
          <p:nvPr/>
        </p:nvPicPr>
        <p:blipFill>
          <a:blip r:embed="rId2"/>
          <a:srcRect/>
          <a:stretch>
            <a:fillRect/>
          </a:stretch>
        </p:blipFill>
        <p:spPr bwMode="auto">
          <a:xfrm>
            <a:off x="2859586" y="831532"/>
            <a:ext cx="6076950" cy="456247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44484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Cyber Law in India</a:t>
            </a:r>
            <a:endParaRPr lang="en-US"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r>
              <a:rPr lang="en-US" dirty="0" err="1" smtClean="0"/>
              <a:t>Url</a:t>
            </a:r>
            <a:r>
              <a:rPr lang="en-US" dirty="0" smtClean="0"/>
              <a:t> : </a:t>
            </a:r>
            <a:r>
              <a:rPr lang="en-US" dirty="0"/>
              <a:t>http://www.cyberlawsindia.net/2sides.html</a:t>
            </a:r>
          </a:p>
          <a:p>
            <a:pPr algn="just"/>
            <a:r>
              <a:rPr lang="en-US" dirty="0"/>
              <a:t>The internet in India is growing rapidly. It has given rise to new opportunities in every field we can think of – be it entertainment, business, sports or education</a:t>
            </a:r>
            <a:r>
              <a:rPr lang="en-US" dirty="0" smtClean="0"/>
              <a:t>.</a:t>
            </a:r>
          </a:p>
          <a:p>
            <a:pPr algn="just"/>
            <a:endParaRPr lang="en-US" dirty="0"/>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92331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Cyber Law in India</a:t>
            </a:r>
            <a:endParaRPr lang="en-US" dirty="0"/>
          </a:p>
        </p:txBody>
      </p:sp>
      <p:sp>
        <p:nvSpPr>
          <p:cNvPr id="3" name="Content Placeholder 2"/>
          <p:cNvSpPr>
            <a:spLocks noGrp="1"/>
          </p:cNvSpPr>
          <p:nvPr>
            <p:ph sz="quarter" idx="13"/>
          </p:nvPr>
        </p:nvSpPr>
        <p:spPr>
          <a:xfrm>
            <a:off x="685800" y="2063396"/>
            <a:ext cx="10394707" cy="3445306"/>
          </a:xfrm>
        </p:spPr>
        <p:style>
          <a:lnRef idx="2">
            <a:schemeClr val="accent1"/>
          </a:lnRef>
          <a:fillRef idx="1">
            <a:schemeClr val="lt1"/>
          </a:fillRef>
          <a:effectRef idx="0">
            <a:schemeClr val="accent1"/>
          </a:effectRef>
          <a:fontRef idx="minor">
            <a:schemeClr val="dk1"/>
          </a:fontRef>
        </p:style>
        <p:txBody>
          <a:bodyPr/>
          <a:lstStyle/>
          <a:p>
            <a:pPr algn="just"/>
            <a:r>
              <a:rPr lang="en-US" dirty="0"/>
              <a:t>There are two sides to a coin. Internet also has its own disadvantages. One of the major disadvantages is Cybercrime – illegal </a:t>
            </a:r>
            <a:r>
              <a:rPr lang="en-US" dirty="0" err="1"/>
              <a:t>activitiy</a:t>
            </a:r>
            <a:r>
              <a:rPr lang="en-US" dirty="0"/>
              <a:t> committed on the internet. </a:t>
            </a:r>
            <a:endParaRPr lang="en-US" dirty="0" smtClean="0"/>
          </a:p>
          <a:p>
            <a:pPr algn="just"/>
            <a:r>
              <a:rPr lang="en-US" dirty="0" smtClean="0"/>
              <a:t>The </a:t>
            </a:r>
            <a:r>
              <a:rPr lang="en-US" dirty="0"/>
              <a:t>internet, along with its advantages, has also exposed us to security risks that come with connecting to a large network. </a:t>
            </a:r>
            <a:endParaRPr lang="en-US" dirty="0" smtClean="0"/>
          </a:p>
          <a:p>
            <a:pPr algn="just"/>
            <a:r>
              <a:rPr lang="en-US" dirty="0" smtClean="0"/>
              <a:t>Computers </a:t>
            </a:r>
            <a:r>
              <a:rPr lang="en-US" dirty="0"/>
              <a:t>today are being misused for illegal activities like e-mail espionage, credit card fraud, spams, software piracy and so on, which invade our privacy and offend our senses. Criminal activities in the cyberspace are on the rise.</a:t>
            </a:r>
            <a:endParaRPr lang="en-US" dirty="0"/>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0885784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Cyber Law in India</a:t>
            </a:r>
            <a:endParaRPr lang="en-US" dirty="0"/>
          </a:p>
        </p:txBody>
      </p:sp>
      <p:sp>
        <p:nvSpPr>
          <p:cNvPr id="3" name="Content Placeholder 2"/>
          <p:cNvSpPr>
            <a:spLocks noGrp="1"/>
          </p:cNvSpPr>
          <p:nvPr>
            <p:ph sz="quarter" idx="13"/>
          </p:nvPr>
        </p:nvSpPr>
        <p:spPr>
          <a:xfrm>
            <a:off x="685800" y="2063396"/>
            <a:ext cx="10394707" cy="3445306"/>
          </a:xfrm>
        </p:spPr>
        <p:style>
          <a:lnRef idx="2">
            <a:schemeClr val="accent1"/>
          </a:lnRef>
          <a:fillRef idx="1">
            <a:schemeClr val="lt1"/>
          </a:fillRef>
          <a:effectRef idx="0">
            <a:schemeClr val="accent1"/>
          </a:effectRef>
          <a:fontRef idx="minor">
            <a:schemeClr val="dk1"/>
          </a:fontRef>
        </p:style>
        <p:txBody>
          <a:bodyPr>
            <a:normAutofit/>
          </a:bodyPr>
          <a:lstStyle/>
          <a:p>
            <a:r>
              <a:rPr lang="en-US" sz="2400" b="1" dirty="0">
                <a:latin typeface="Calibri" panose="020F0502020204030204" pitchFamily="34" charset="0"/>
                <a:cs typeface="Calibri" panose="020F0502020204030204" pitchFamily="34" charset="0"/>
              </a:rPr>
              <a:t>– National Research Council, "Computers at Risk", 1991.</a:t>
            </a:r>
            <a:endParaRPr lang="en-US" sz="2400"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What is this Cyber crime? We read about it in newspapers very often. Let's look at the dictionary definition of Cybercrime: "</a:t>
            </a:r>
            <a:r>
              <a:rPr lang="en-US" sz="2400" i="1" dirty="0">
                <a:solidFill>
                  <a:srgbClr val="002060"/>
                </a:solidFill>
                <a:latin typeface="Calibri" panose="020F0502020204030204" pitchFamily="34" charset="0"/>
                <a:cs typeface="Calibri" panose="020F0502020204030204" pitchFamily="34" charset="0"/>
              </a:rPr>
              <a:t>It is a criminal activity committed on the internet. This is a broad term that describes everything from electronic cracking to denial of service attacks that cause electronic commerce sites to lose money</a:t>
            </a:r>
            <a:r>
              <a:rPr lang="en-US" sz="2400" dirty="0">
                <a:latin typeface="Calibri" panose="020F0502020204030204" pitchFamily="34" charset="0"/>
                <a:cs typeface="Calibri" panose="020F0502020204030204" pitchFamily="34" charset="0"/>
              </a:rPr>
              <a:t>".</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48769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Cyber Law in India</a:t>
            </a:r>
            <a:endParaRPr lang="en-US" dirty="0"/>
          </a:p>
        </p:txBody>
      </p:sp>
      <p:sp>
        <p:nvSpPr>
          <p:cNvPr id="3" name="Content Placeholder 2"/>
          <p:cNvSpPr>
            <a:spLocks noGrp="1"/>
          </p:cNvSpPr>
          <p:nvPr>
            <p:ph sz="quarter" idx="13"/>
          </p:nvPr>
        </p:nvSpPr>
        <p:spPr>
          <a:xfrm>
            <a:off x="685800" y="2063396"/>
            <a:ext cx="10394707" cy="3445306"/>
          </a:xfrm>
        </p:spPr>
        <p:style>
          <a:lnRef idx="2">
            <a:schemeClr val="accent1"/>
          </a:lnRef>
          <a:fillRef idx="1">
            <a:schemeClr val="lt1"/>
          </a:fillRef>
          <a:effectRef idx="0">
            <a:schemeClr val="accent1"/>
          </a:effectRef>
          <a:fontRef idx="minor">
            <a:schemeClr val="dk1"/>
          </a:fontRef>
        </p:style>
        <p:txBody>
          <a:bodyPr>
            <a:normAutofit/>
          </a:bodyPr>
          <a:lstStyle/>
          <a:p>
            <a:r>
              <a:rPr lang="en-US" sz="2400" dirty="0">
                <a:latin typeface="Calibri" panose="020F0502020204030204" pitchFamily="34" charset="0"/>
                <a:cs typeface="Calibri" panose="020F0502020204030204" pitchFamily="34" charset="0"/>
              </a:rPr>
              <a:t>Cyber crimes can be basically divided into 3 major categories</a:t>
            </a:r>
            <a:r>
              <a:rPr lang="en-US" sz="2400" dirty="0" smtClean="0">
                <a:latin typeface="Calibri" panose="020F0502020204030204" pitchFamily="34" charset="0"/>
                <a:cs typeface="Calibri" panose="020F0502020204030204" pitchFamily="34" charset="0"/>
              </a:rPr>
              <a:t>:</a:t>
            </a: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1. Cybercrimes against persons.</a:t>
            </a: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2. Cybercrimes against property.</a:t>
            </a: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3. Cybercrimes against government.</a:t>
            </a:r>
            <a:endParaRPr lang="en-US" sz="2400" dirty="0">
              <a:latin typeface="Calibri" panose="020F0502020204030204" pitchFamily="34" charset="0"/>
              <a:cs typeface="Calibri" panose="020F0502020204030204" pitchFamily="34" charset="0"/>
            </a:endParaRP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565165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Birth of Cyber Laws</a:t>
            </a:r>
            <a:endParaRPr lang="en-US" dirty="0"/>
          </a:p>
        </p:txBody>
      </p:sp>
      <p:sp>
        <p:nvSpPr>
          <p:cNvPr id="3" name="Content Placeholder 2"/>
          <p:cNvSpPr>
            <a:spLocks noGrp="1"/>
          </p:cNvSpPr>
          <p:nvPr>
            <p:ph sz="quarter" idx="13"/>
          </p:nvPr>
        </p:nvSpPr>
        <p:spPr>
          <a:xfrm>
            <a:off x="685800" y="2063396"/>
            <a:ext cx="10394707" cy="3445306"/>
          </a:xfrm>
        </p:spPr>
        <p:style>
          <a:lnRef idx="2">
            <a:schemeClr val="accent1"/>
          </a:lnRef>
          <a:fillRef idx="1">
            <a:schemeClr val="lt1"/>
          </a:fillRef>
          <a:effectRef idx="0">
            <a:schemeClr val="accent1"/>
          </a:effectRef>
          <a:fontRef idx="minor">
            <a:schemeClr val="dk1"/>
          </a:fontRef>
        </p:style>
        <p:txBody>
          <a:bodyPr>
            <a:normAutofit fontScale="92500" lnSpcReduction="20000"/>
          </a:bodyPr>
          <a:lstStyle/>
          <a:p>
            <a:r>
              <a:rPr lang="en-US" sz="2400" dirty="0" smtClean="0">
                <a:latin typeface="Calibri" panose="020F0502020204030204" pitchFamily="34" charset="0"/>
                <a:cs typeface="Calibri" panose="020F0502020204030204" pitchFamily="34" charset="0"/>
              </a:rPr>
              <a:t>The United nations general assembly have adopted the model law on electronic Commerce on 30</a:t>
            </a:r>
            <a:r>
              <a:rPr lang="en-US" sz="2400" baseline="30000" dirty="0" smtClean="0">
                <a:latin typeface="Calibri" panose="020F0502020204030204" pitchFamily="34" charset="0"/>
                <a:cs typeface="Calibri" panose="020F0502020204030204" pitchFamily="34" charset="0"/>
              </a:rPr>
              <a:t>th</a:t>
            </a:r>
            <a:r>
              <a:rPr lang="en-US" sz="2400" dirty="0" smtClean="0">
                <a:latin typeface="Calibri" panose="020F0502020204030204" pitchFamily="34" charset="0"/>
                <a:cs typeface="Calibri" panose="020F0502020204030204" pitchFamily="34" charset="0"/>
              </a:rPr>
              <a:t> January 1997.</a:t>
            </a:r>
          </a:p>
          <a:p>
            <a:r>
              <a:rPr lang="en-US" sz="2400" dirty="0" smtClean="0">
                <a:latin typeface="Calibri" panose="020F0502020204030204" pitchFamily="34" charset="0"/>
                <a:cs typeface="Calibri" panose="020F0502020204030204" pitchFamily="34" charset="0"/>
              </a:rPr>
              <a:t>It is referred to as the </a:t>
            </a:r>
            <a:r>
              <a:rPr lang="en-US" sz="2400" b="1" dirty="0" smtClean="0">
                <a:latin typeface="Calibri" panose="020F0502020204030204" pitchFamily="34" charset="0"/>
                <a:cs typeface="Calibri" panose="020F0502020204030204" pitchFamily="34" charset="0"/>
              </a:rPr>
              <a:t>“</a:t>
            </a:r>
            <a:r>
              <a:rPr lang="en-US" sz="2400" b="1" dirty="0" err="1" smtClean="0">
                <a:solidFill>
                  <a:srgbClr val="FF0000"/>
                </a:solidFill>
                <a:latin typeface="Calibri" panose="020F0502020204030204" pitchFamily="34" charset="0"/>
                <a:cs typeface="Calibri" panose="020F0502020204030204" pitchFamily="34" charset="0"/>
              </a:rPr>
              <a:t>Uncitral</a:t>
            </a:r>
            <a:r>
              <a:rPr lang="en-US" sz="2400" b="1" dirty="0" smtClean="0">
                <a:solidFill>
                  <a:srgbClr val="FF0000"/>
                </a:solidFill>
                <a:latin typeface="Calibri" panose="020F0502020204030204" pitchFamily="34" charset="0"/>
                <a:cs typeface="Calibri" panose="020F0502020204030204" pitchFamily="34" charset="0"/>
              </a:rPr>
              <a:t> model law on e-commerce</a:t>
            </a:r>
            <a:r>
              <a:rPr lang="en-US" sz="2400" dirty="0" smtClean="0">
                <a:latin typeface="Calibri" panose="020F0502020204030204" pitchFamily="34" charset="0"/>
                <a:cs typeface="Calibri" panose="020F0502020204030204" pitchFamily="34" charset="0"/>
              </a:rPr>
              <a:t>”</a:t>
            </a:r>
          </a:p>
          <a:p>
            <a:r>
              <a:rPr lang="en-US" sz="2400" dirty="0" smtClean="0">
                <a:latin typeface="Calibri" panose="020F0502020204030204" pitchFamily="34" charset="0"/>
                <a:cs typeface="Calibri" panose="020F0502020204030204" pitchFamily="34" charset="0"/>
              </a:rPr>
              <a:t>Enacted on 17</a:t>
            </a:r>
            <a:r>
              <a:rPr lang="en-US" sz="2400" baseline="30000" dirty="0" smtClean="0">
                <a:latin typeface="Calibri" panose="020F0502020204030204" pitchFamily="34" charset="0"/>
                <a:cs typeface="Calibri" panose="020F0502020204030204" pitchFamily="34" charset="0"/>
              </a:rPr>
              <a:t>th</a:t>
            </a:r>
            <a:r>
              <a:rPr lang="en-US" sz="2400" dirty="0" smtClean="0">
                <a:latin typeface="Calibri" panose="020F0502020204030204" pitchFamily="34" charset="0"/>
                <a:cs typeface="Calibri" panose="020F0502020204030204" pitchFamily="34" charset="0"/>
              </a:rPr>
              <a:t> May 2000- India is 12</a:t>
            </a:r>
            <a:r>
              <a:rPr lang="en-US" sz="2400" baseline="30000" dirty="0" smtClean="0">
                <a:latin typeface="Calibri" panose="020F0502020204030204" pitchFamily="34" charset="0"/>
                <a:cs typeface="Calibri" panose="020F0502020204030204" pitchFamily="34" charset="0"/>
              </a:rPr>
              <a:t>th</a:t>
            </a:r>
            <a:r>
              <a:rPr lang="en-US" sz="2400" dirty="0" smtClean="0">
                <a:latin typeface="Calibri" panose="020F0502020204030204" pitchFamily="34" charset="0"/>
                <a:cs typeface="Calibri" panose="020F0502020204030204" pitchFamily="34" charset="0"/>
              </a:rPr>
              <a:t> Nation in the world to adopt cyber laws. </a:t>
            </a:r>
          </a:p>
          <a:p>
            <a:r>
              <a:rPr lang="en-US" sz="2400" b="1" dirty="0" smtClean="0">
                <a:solidFill>
                  <a:srgbClr val="00B050"/>
                </a:solidFill>
                <a:latin typeface="Calibri" panose="020F0502020204030204" pitchFamily="34" charset="0"/>
                <a:cs typeface="Calibri" panose="020F0502020204030204" pitchFamily="34" charset="0"/>
              </a:rPr>
              <a:t>India</a:t>
            </a:r>
            <a:r>
              <a:rPr lang="en-US" sz="2400" b="1" dirty="0" smtClean="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passed the </a:t>
            </a:r>
            <a:r>
              <a:rPr lang="en-US" sz="2400" b="1" dirty="0" smtClean="0">
                <a:solidFill>
                  <a:srgbClr val="7030A0"/>
                </a:solidFill>
                <a:latin typeface="Calibri" panose="020F0502020204030204" pitchFamily="34" charset="0"/>
                <a:cs typeface="Calibri" panose="020F0502020204030204" pitchFamily="34" charset="0"/>
              </a:rPr>
              <a:t>information technology act, 2000 on 17</a:t>
            </a:r>
            <a:r>
              <a:rPr lang="en-US" sz="2400" b="1" baseline="30000" dirty="0" smtClean="0">
                <a:solidFill>
                  <a:srgbClr val="7030A0"/>
                </a:solidFill>
                <a:latin typeface="Calibri" panose="020F0502020204030204" pitchFamily="34" charset="0"/>
                <a:cs typeface="Calibri" panose="020F0502020204030204" pitchFamily="34" charset="0"/>
              </a:rPr>
              <a:t>th</a:t>
            </a:r>
            <a:r>
              <a:rPr lang="en-US" sz="2400" b="1" dirty="0" smtClean="0">
                <a:solidFill>
                  <a:srgbClr val="7030A0"/>
                </a:solidFill>
                <a:latin typeface="Calibri" panose="020F0502020204030204" pitchFamily="34" charset="0"/>
                <a:cs typeface="Calibri" panose="020F0502020204030204" pitchFamily="34" charset="0"/>
              </a:rPr>
              <a:t> October, 2000. </a:t>
            </a:r>
          </a:p>
          <a:p>
            <a:r>
              <a:rPr lang="en-US" sz="2400" b="1" dirty="0" err="1" smtClean="0">
                <a:latin typeface="Calibri" panose="020F0502020204030204" pitchFamily="34" charset="0"/>
                <a:cs typeface="Calibri" panose="020F0502020204030204" pitchFamily="34" charset="0"/>
              </a:rPr>
              <a:t>Amaended</a:t>
            </a:r>
            <a:r>
              <a:rPr lang="en-US" sz="2400" b="1" dirty="0" smtClean="0">
                <a:latin typeface="Calibri" panose="020F0502020204030204" pitchFamily="34" charset="0"/>
                <a:cs typeface="Calibri" panose="020F0502020204030204" pitchFamily="34" charset="0"/>
              </a:rPr>
              <a:t> on 27</a:t>
            </a:r>
            <a:r>
              <a:rPr lang="en-US" sz="2400" b="1" baseline="30000" dirty="0" smtClean="0">
                <a:latin typeface="Calibri" panose="020F0502020204030204" pitchFamily="34" charset="0"/>
                <a:cs typeface="Calibri" panose="020F0502020204030204" pitchFamily="34" charset="0"/>
              </a:rPr>
              <a:t>th</a:t>
            </a:r>
            <a:r>
              <a:rPr lang="en-US" sz="2400" b="1" dirty="0" smtClean="0">
                <a:latin typeface="Calibri" panose="020F0502020204030204" pitchFamily="34" charset="0"/>
                <a:cs typeface="Calibri" panose="020F0502020204030204" pitchFamily="34" charset="0"/>
              </a:rPr>
              <a:t> October 2009. amended act is know as- the information technology (amendment) act, 2008. </a:t>
            </a:r>
            <a:endParaRPr lang="en-US" sz="2400" dirty="0" smtClean="0">
              <a:latin typeface="Calibri" panose="020F0502020204030204" pitchFamily="34" charset="0"/>
              <a:cs typeface="Calibri" panose="020F0502020204030204" pitchFamily="34" charset="0"/>
            </a:endParaRP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49350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Birth of Cyber Laws</a:t>
            </a:r>
            <a:endParaRPr lang="en-US" dirty="0"/>
          </a:p>
        </p:txBody>
      </p:sp>
      <p:sp>
        <p:nvSpPr>
          <p:cNvPr id="3" name="Content Placeholder 2"/>
          <p:cNvSpPr>
            <a:spLocks noGrp="1"/>
          </p:cNvSpPr>
          <p:nvPr>
            <p:ph sz="quarter" idx="13"/>
          </p:nvPr>
        </p:nvSpPr>
        <p:spPr>
          <a:xfrm>
            <a:off x="685800" y="2063396"/>
            <a:ext cx="10394707" cy="3445306"/>
          </a:xfrm>
        </p:spPr>
        <p:style>
          <a:lnRef idx="2">
            <a:schemeClr val="accent1"/>
          </a:lnRef>
          <a:fillRef idx="1">
            <a:schemeClr val="lt1"/>
          </a:fillRef>
          <a:effectRef idx="0">
            <a:schemeClr val="accent1"/>
          </a:effectRef>
          <a:fontRef idx="minor">
            <a:schemeClr val="dk1"/>
          </a:fontRef>
        </p:style>
        <p:txBody>
          <a:bodyPr>
            <a:normAutofit fontScale="92500"/>
          </a:bodyPr>
          <a:lstStyle/>
          <a:p>
            <a:r>
              <a:rPr lang="en-US" sz="2400" b="1" dirty="0" smtClean="0">
                <a:latin typeface="Calibri" panose="020F0502020204030204" pitchFamily="34" charset="0"/>
                <a:cs typeface="Calibri" panose="020F0502020204030204" pitchFamily="34" charset="0"/>
              </a:rPr>
              <a:t>“</a:t>
            </a:r>
            <a:r>
              <a:rPr lang="en-US" sz="2400" b="1" dirty="0" err="1" smtClean="0">
                <a:solidFill>
                  <a:srgbClr val="FF0000"/>
                </a:solidFill>
                <a:latin typeface="Calibri" panose="020F0502020204030204" pitchFamily="34" charset="0"/>
                <a:cs typeface="Calibri" panose="020F0502020204030204" pitchFamily="34" charset="0"/>
              </a:rPr>
              <a:t>Uncitral</a:t>
            </a:r>
            <a:r>
              <a:rPr lang="en-US" sz="2400" b="1" dirty="0" smtClean="0">
                <a:solidFill>
                  <a:srgbClr val="FF0000"/>
                </a:solidFill>
                <a:latin typeface="Calibri" panose="020F0502020204030204" pitchFamily="34" charset="0"/>
                <a:cs typeface="Calibri" panose="020F0502020204030204" pitchFamily="34" charset="0"/>
              </a:rPr>
              <a:t> model law on e-commerce</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disahkan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pada</a:t>
            </a:r>
            <a:r>
              <a:rPr lang="en-US" sz="2400" dirty="0" smtClean="0">
                <a:latin typeface="Calibri" panose="020F0502020204030204" pitchFamily="34" charset="0"/>
                <a:cs typeface="Calibri" panose="020F0502020204030204" pitchFamily="34" charset="0"/>
              </a:rPr>
              <a:t> 16 </a:t>
            </a:r>
            <a:r>
              <a:rPr lang="en-US" sz="2400" dirty="0" err="1" smtClean="0">
                <a:latin typeface="Calibri" panose="020F0502020204030204" pitchFamily="34" charset="0"/>
                <a:cs typeface="Calibri" panose="020F0502020204030204" pitchFamily="34" charset="0"/>
              </a:rPr>
              <a:t>desember</a:t>
            </a:r>
            <a:r>
              <a:rPr lang="en-US" sz="2400" dirty="0" smtClean="0">
                <a:latin typeface="Calibri" panose="020F0502020204030204" pitchFamily="34" charset="0"/>
                <a:cs typeface="Calibri" panose="020F0502020204030204" pitchFamily="34" charset="0"/>
              </a:rPr>
              <a:t> 1996 </a:t>
            </a:r>
            <a:r>
              <a:rPr lang="en-US" sz="2400" dirty="0" err="1" smtClean="0">
                <a:latin typeface="Calibri" panose="020F0502020204030204" pitchFamily="34" charset="0"/>
                <a:cs typeface="Calibri" panose="020F0502020204030204" pitchFamily="34" charset="0"/>
              </a:rPr>
              <a:t>oleh</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majelis</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umum</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pbb</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melalui</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resolusinya</a:t>
            </a:r>
            <a:r>
              <a:rPr lang="en-US" sz="2400" dirty="0" smtClean="0">
                <a:latin typeface="Calibri" panose="020F0502020204030204" pitchFamily="34" charset="0"/>
                <a:cs typeface="Calibri" panose="020F0502020204030204" pitchFamily="34" charset="0"/>
              </a:rPr>
              <a:t> no 52/162. </a:t>
            </a:r>
          </a:p>
          <a:p>
            <a:r>
              <a:rPr lang="en-US" sz="2400" b="1" dirty="0" err="1" smtClean="0">
                <a:solidFill>
                  <a:srgbClr val="7030A0"/>
                </a:solidFill>
                <a:latin typeface="Calibri" panose="020F0502020204030204" pitchFamily="34" charset="0"/>
                <a:cs typeface="Calibri" panose="020F0502020204030204" pitchFamily="34" charset="0"/>
              </a:rPr>
              <a:t>Tujuan</a:t>
            </a:r>
            <a:r>
              <a:rPr lang="en-US" sz="2400" b="1" dirty="0" smtClean="0">
                <a:solidFill>
                  <a:srgbClr val="7030A0"/>
                </a:solidFill>
                <a:latin typeface="Calibri" panose="020F0502020204030204" pitchFamily="34" charset="0"/>
                <a:cs typeface="Calibri" panose="020F0502020204030204" pitchFamily="34" charset="0"/>
              </a:rPr>
              <a:t> </a:t>
            </a:r>
            <a:r>
              <a:rPr lang="en-US" sz="2400" b="1" dirty="0" err="1" smtClean="0">
                <a:solidFill>
                  <a:srgbClr val="7030A0"/>
                </a:solidFill>
                <a:latin typeface="Calibri" panose="020F0502020204030204" pitchFamily="34" charset="0"/>
                <a:cs typeface="Calibri" panose="020F0502020204030204" pitchFamily="34" charset="0"/>
              </a:rPr>
              <a:t>utama</a:t>
            </a:r>
            <a:r>
              <a:rPr lang="en-US" sz="2400" b="1" dirty="0" smtClean="0">
                <a:solidFill>
                  <a:srgbClr val="7030A0"/>
                </a:solidFill>
                <a:latin typeface="Calibri" panose="020F0502020204030204" pitchFamily="34" charset="0"/>
                <a:cs typeface="Calibri" panose="020F0502020204030204" pitchFamily="34" charset="0"/>
              </a:rPr>
              <a:t>/</a:t>
            </a:r>
            <a:r>
              <a:rPr lang="en-US" sz="2400" b="1" dirty="0" err="1" smtClean="0">
                <a:solidFill>
                  <a:srgbClr val="7030A0"/>
                </a:solidFill>
                <a:latin typeface="Calibri" panose="020F0502020204030204" pitchFamily="34" charset="0"/>
                <a:cs typeface="Calibri" panose="020F0502020204030204" pitchFamily="34" charset="0"/>
              </a:rPr>
              <a:t>khusus</a:t>
            </a:r>
            <a:r>
              <a:rPr lang="en-US" sz="2400" b="1" dirty="0" smtClean="0">
                <a:solidFill>
                  <a:srgbClr val="7030A0"/>
                </a:solidFill>
                <a:latin typeface="Calibri" panose="020F0502020204030204" pitchFamily="34" charset="0"/>
                <a:cs typeface="Calibri" panose="020F0502020204030204" pitchFamily="34" charset="0"/>
              </a:rPr>
              <a:t> </a:t>
            </a:r>
            <a:r>
              <a:rPr lang="en-US" sz="2400" b="1" dirty="0" err="1" smtClean="0">
                <a:solidFill>
                  <a:srgbClr val="7030A0"/>
                </a:solidFill>
                <a:latin typeface="Calibri" panose="020F0502020204030204" pitchFamily="34" charset="0"/>
                <a:cs typeface="Calibri" panose="020F0502020204030204" pitchFamily="34" charset="0"/>
              </a:rPr>
              <a:t>dari</a:t>
            </a:r>
            <a:r>
              <a:rPr lang="en-US" sz="2400" b="1" dirty="0" smtClean="0">
                <a:solidFill>
                  <a:srgbClr val="7030A0"/>
                </a:solidFill>
                <a:latin typeface="Calibri" panose="020F0502020204030204" pitchFamily="34" charset="0"/>
                <a:cs typeface="Calibri" panose="020F0502020204030204" pitchFamily="34" charset="0"/>
              </a:rPr>
              <a:t> model law </a:t>
            </a:r>
            <a:r>
              <a:rPr lang="en-US" sz="2400" dirty="0" err="1" smtClean="0">
                <a:latin typeface="Calibri" panose="020F0502020204030204" pitchFamily="34" charset="0"/>
                <a:cs typeface="Calibri" panose="020F0502020204030204" pitchFamily="34" charset="0"/>
              </a:rPr>
              <a:t>adalah</a:t>
            </a:r>
            <a:r>
              <a:rPr lang="en-US" sz="2400" dirty="0" smtClean="0">
                <a:latin typeface="Calibri" panose="020F0502020204030204" pitchFamily="34" charset="0"/>
                <a:cs typeface="Calibri" panose="020F0502020204030204" pitchFamily="34" charset="0"/>
              </a:rPr>
              <a:t>:</a:t>
            </a:r>
          </a:p>
          <a:p>
            <a:pPr marL="457200" indent="-457200" algn="just">
              <a:buAutoNum type="arabicPeriod"/>
            </a:pPr>
            <a:r>
              <a:rPr lang="en-US" sz="2400" dirty="0" err="1" smtClean="0">
                <a:latin typeface="Calibri" panose="020F0502020204030204" pitchFamily="34" charset="0"/>
                <a:cs typeface="Calibri" panose="020F0502020204030204" pitchFamily="34" charset="0"/>
              </a:rPr>
              <a:t>Memberikan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aturan-aturan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mengenai</a:t>
            </a:r>
            <a:r>
              <a:rPr lang="en-US" sz="2400" dirty="0" smtClean="0">
                <a:latin typeface="Calibri" panose="020F0502020204030204" pitchFamily="34" charset="0"/>
                <a:cs typeface="Calibri" panose="020F0502020204030204" pitchFamily="34" charset="0"/>
              </a:rPr>
              <a:t> e-commerce yang </a:t>
            </a:r>
            <a:r>
              <a:rPr lang="en-US" sz="2400" dirty="0" err="1" smtClean="0">
                <a:latin typeface="Calibri" panose="020F0502020204030204" pitchFamily="34" charset="0"/>
                <a:cs typeface="Calibri" panose="020F0502020204030204" pitchFamily="34" charset="0"/>
              </a:rPr>
              <a:t>ditujukan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kepada</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badan-badan</a:t>
            </a:r>
            <a:r>
              <a:rPr lang="en-US" sz="2400" dirty="0" smtClean="0">
                <a:latin typeface="Calibri" panose="020F0502020204030204" pitchFamily="34" charset="0"/>
                <a:cs typeface="Calibri" panose="020F0502020204030204" pitchFamily="34" charset="0"/>
              </a:rPr>
              <a:t> legislative </a:t>
            </a:r>
            <a:r>
              <a:rPr lang="en-US" sz="2400" dirty="0" err="1" smtClean="0">
                <a:latin typeface="Calibri" panose="020F0502020204030204" pitchFamily="34" charset="0"/>
                <a:cs typeface="Calibri" panose="020F0502020204030204" pitchFamily="34" charset="0"/>
              </a:rPr>
              <a:t>nasional</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atau</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badan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pembuat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uu</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suatu</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negara</a:t>
            </a:r>
            <a:r>
              <a:rPr lang="en-US" sz="2400" dirty="0" smtClean="0">
                <a:latin typeface="Calibri" panose="020F0502020204030204" pitchFamily="34" charset="0"/>
                <a:cs typeface="Calibri" panose="020F0502020204030204" pitchFamily="34" charset="0"/>
              </a:rPr>
              <a:t>.</a:t>
            </a:r>
          </a:p>
          <a:p>
            <a:pPr marL="457200" indent="-457200" algn="just">
              <a:buAutoNum type="arabicPeriod"/>
            </a:pPr>
            <a:r>
              <a:rPr lang="en-US" sz="2400" dirty="0" err="1" smtClean="0">
                <a:latin typeface="Calibri" panose="020F0502020204030204" pitchFamily="34" charset="0"/>
                <a:cs typeface="Calibri" panose="020F0502020204030204" pitchFamily="34" charset="0"/>
              </a:rPr>
              <a:t>Memberikan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aturan-aturan</a:t>
            </a:r>
            <a:r>
              <a:rPr lang="en-US" sz="2400" dirty="0" smtClean="0">
                <a:latin typeface="Calibri" panose="020F0502020204030204" pitchFamily="34" charset="0"/>
                <a:cs typeface="Calibri" panose="020F0502020204030204" pitchFamily="34" charset="0"/>
              </a:rPr>
              <a:t> yang </a:t>
            </a:r>
            <a:r>
              <a:rPr lang="en-US" sz="2400" dirty="0" err="1" smtClean="0">
                <a:latin typeface="Calibri" panose="020F0502020204030204" pitchFamily="34" charset="0"/>
                <a:cs typeface="Calibri" panose="020F0502020204030204" pitchFamily="34" charset="0"/>
              </a:rPr>
              <a:t>bersifat</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lebih</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pasti</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untuk</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transaksi-transaksi</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perdagangan</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secara</a:t>
            </a:r>
            <a:r>
              <a:rPr lang="en-US" sz="2400" dirty="0" smtClean="0">
                <a:latin typeface="Calibri" panose="020F0502020204030204" pitchFamily="34" charset="0"/>
                <a:cs typeface="Calibri" panose="020F0502020204030204" pitchFamily="34" charset="0"/>
              </a:rPr>
              <a:t> </a:t>
            </a:r>
            <a:r>
              <a:rPr lang="en-US" sz="2400" dirty="0" err="1" smtClean="0">
                <a:latin typeface="Calibri" panose="020F0502020204030204" pitchFamily="34" charset="0"/>
                <a:cs typeface="Calibri" panose="020F0502020204030204" pitchFamily="34" charset="0"/>
              </a:rPr>
              <a:t>elektronik</a:t>
            </a:r>
            <a:r>
              <a:rPr lang="en-US" sz="2400" dirty="0" smtClean="0">
                <a:latin typeface="Calibri" panose="020F0502020204030204" pitchFamily="34" charset="0"/>
                <a:cs typeface="Calibri" panose="020F0502020204030204" pitchFamily="34" charset="0"/>
              </a:rPr>
              <a:t>. </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20414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The It Act, 2000 - Objectives</a:t>
            </a:r>
            <a:endParaRPr lang="en-US" dirty="0"/>
          </a:p>
        </p:txBody>
      </p:sp>
      <p:sp>
        <p:nvSpPr>
          <p:cNvPr id="3" name="Content Placeholder 2"/>
          <p:cNvSpPr>
            <a:spLocks noGrp="1"/>
          </p:cNvSpPr>
          <p:nvPr>
            <p:ph sz="quarter" idx="13"/>
          </p:nvPr>
        </p:nvSpPr>
        <p:spPr>
          <a:xfrm>
            <a:off x="222484" y="2063396"/>
            <a:ext cx="8540423" cy="3445306"/>
          </a:xfrm>
        </p:spPr>
        <p:style>
          <a:lnRef idx="2">
            <a:schemeClr val="accent1"/>
          </a:lnRef>
          <a:fillRef idx="1">
            <a:schemeClr val="lt1"/>
          </a:fillRef>
          <a:effectRef idx="0">
            <a:schemeClr val="accent1"/>
          </a:effectRef>
          <a:fontRef idx="minor">
            <a:schemeClr val="dk1"/>
          </a:fontRef>
        </p:style>
        <p:txBody>
          <a:bodyPr>
            <a:normAutofit/>
          </a:bodyPr>
          <a:lstStyle/>
          <a:p>
            <a:r>
              <a:rPr lang="en-US" sz="2400" dirty="0" smtClean="0">
                <a:latin typeface="Calibri" panose="020F0502020204030204" pitchFamily="34" charset="0"/>
                <a:cs typeface="Calibri" panose="020F0502020204030204" pitchFamily="34" charset="0"/>
              </a:rPr>
              <a:t>To provide </a:t>
            </a:r>
            <a:r>
              <a:rPr lang="en-US" sz="2400" b="1" dirty="0" smtClean="0">
                <a:solidFill>
                  <a:srgbClr val="7030A0"/>
                </a:solidFill>
                <a:latin typeface="Calibri" panose="020F0502020204030204" pitchFamily="34" charset="0"/>
                <a:cs typeface="Calibri" panose="020F0502020204030204" pitchFamily="34" charset="0"/>
              </a:rPr>
              <a:t>legal recognition </a:t>
            </a:r>
            <a:r>
              <a:rPr lang="en-US" sz="2400" dirty="0" smtClean="0">
                <a:latin typeface="Calibri" panose="020F0502020204030204" pitchFamily="34" charset="0"/>
                <a:cs typeface="Calibri" panose="020F0502020204030204" pitchFamily="34" charset="0"/>
              </a:rPr>
              <a:t>for transactions:- </a:t>
            </a:r>
          </a:p>
          <a:p>
            <a:pPr algn="just"/>
            <a:r>
              <a:rPr lang="en-US" sz="2400" dirty="0" smtClean="0">
                <a:latin typeface="Calibri" panose="020F0502020204030204" pitchFamily="34" charset="0"/>
                <a:cs typeface="Calibri" panose="020F0502020204030204" pitchFamily="34" charset="0"/>
              </a:rPr>
              <a:t>Carried out by means of electronic data interchange, and</a:t>
            </a:r>
          </a:p>
          <a:p>
            <a:pPr algn="just"/>
            <a:r>
              <a:rPr lang="en-US" sz="2400" dirty="0" smtClean="0">
                <a:latin typeface="Calibri" panose="020F0502020204030204" pitchFamily="34" charset="0"/>
                <a:cs typeface="Calibri" panose="020F0502020204030204" pitchFamily="34" charset="0"/>
              </a:rPr>
              <a:t>Other means of electronic communication, commonly referred to as </a:t>
            </a:r>
            <a:r>
              <a:rPr lang="en-US" sz="2400" b="1" dirty="0" smtClean="0">
                <a:solidFill>
                  <a:srgbClr val="002060"/>
                </a:solidFill>
                <a:latin typeface="Calibri" panose="020F0502020204030204" pitchFamily="34" charset="0"/>
                <a:cs typeface="Calibri" panose="020F0502020204030204" pitchFamily="34" charset="0"/>
              </a:rPr>
              <a:t>“electronic commerce”</a:t>
            </a:r>
            <a:r>
              <a:rPr lang="en-US" sz="2400" dirty="0" smtClean="0">
                <a:latin typeface="Calibri" panose="020F0502020204030204" pitchFamily="34" charset="0"/>
                <a:cs typeface="Calibri" panose="020F0502020204030204" pitchFamily="34" charset="0"/>
              </a:rPr>
              <a:t>, involving the use of alternatives to paper-based methods of communication and storage of information. </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3"/>
          <a:stretch>
            <a:fillRect/>
          </a:stretch>
        </p:blipFill>
        <p:spPr>
          <a:xfrm>
            <a:off x="8985931" y="2544534"/>
            <a:ext cx="2655942" cy="1991957"/>
          </a:xfrm>
          <a:prstGeom prst="rect">
            <a:avLst/>
          </a:prstGeom>
        </p:spPr>
      </p:pic>
    </p:spTree>
    <p:extLst>
      <p:ext uri="{BB962C8B-B14F-4D97-AF65-F5344CB8AC3E}">
        <p14:creationId xmlns:p14="http://schemas.microsoft.com/office/powerpoint/2010/main" val="3364326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The It Act, 2000 - Objectives</a:t>
            </a:r>
            <a:endParaRPr lang="en-US" dirty="0"/>
          </a:p>
        </p:txBody>
      </p:sp>
      <p:sp>
        <p:nvSpPr>
          <p:cNvPr id="3" name="Content Placeholder 2"/>
          <p:cNvSpPr>
            <a:spLocks noGrp="1"/>
          </p:cNvSpPr>
          <p:nvPr>
            <p:ph sz="quarter" idx="13"/>
          </p:nvPr>
        </p:nvSpPr>
        <p:spPr>
          <a:xfrm>
            <a:off x="222484" y="2063396"/>
            <a:ext cx="8540423" cy="3445306"/>
          </a:xfrm>
        </p:spPr>
        <p:style>
          <a:lnRef idx="2">
            <a:schemeClr val="accent1"/>
          </a:lnRef>
          <a:fillRef idx="1">
            <a:schemeClr val="lt1"/>
          </a:fillRef>
          <a:effectRef idx="0">
            <a:schemeClr val="accent1"/>
          </a:effectRef>
          <a:fontRef idx="minor">
            <a:schemeClr val="dk1"/>
          </a:fontRef>
        </p:style>
        <p:txBody>
          <a:bodyPr>
            <a:normAutofit/>
          </a:bodyPr>
          <a:lstStyle/>
          <a:p>
            <a:r>
              <a:rPr lang="en-US" sz="2400" dirty="0" smtClean="0">
                <a:latin typeface="Calibri" panose="020F0502020204030204" pitchFamily="34" charset="0"/>
                <a:cs typeface="Calibri" panose="020F0502020204030204" pitchFamily="34" charset="0"/>
              </a:rPr>
              <a:t>To facilitate electronic filing of documents with the government agencies</a:t>
            </a:r>
          </a:p>
          <a:p>
            <a:pPr algn="just"/>
            <a:r>
              <a:rPr lang="en-US" sz="2400" dirty="0" smtClean="0">
                <a:latin typeface="Calibri" panose="020F0502020204030204" pitchFamily="34" charset="0"/>
                <a:cs typeface="Calibri" panose="020F0502020204030204" pitchFamily="34" charset="0"/>
              </a:rPr>
              <a:t>To amend the </a:t>
            </a:r>
            <a:r>
              <a:rPr lang="en-US" sz="2400" dirty="0" err="1" smtClean="0">
                <a:latin typeface="Calibri" panose="020F0502020204030204" pitchFamily="34" charset="0"/>
                <a:cs typeface="Calibri" panose="020F0502020204030204" pitchFamily="34" charset="0"/>
              </a:rPr>
              <a:t>indian</a:t>
            </a:r>
            <a:r>
              <a:rPr lang="en-US" sz="2400" dirty="0" smtClean="0">
                <a:latin typeface="Calibri" panose="020F0502020204030204" pitchFamily="34" charset="0"/>
                <a:cs typeface="Calibri" panose="020F0502020204030204" pitchFamily="34" charset="0"/>
              </a:rPr>
              <a:t> penal code, the </a:t>
            </a:r>
            <a:r>
              <a:rPr lang="en-US" sz="2400" dirty="0" err="1" smtClean="0">
                <a:latin typeface="Calibri" panose="020F0502020204030204" pitchFamily="34" charset="0"/>
                <a:cs typeface="Calibri" panose="020F0502020204030204" pitchFamily="34" charset="0"/>
              </a:rPr>
              <a:t>indian</a:t>
            </a:r>
            <a:r>
              <a:rPr lang="en-US" sz="2400" dirty="0" smtClean="0">
                <a:latin typeface="Calibri" panose="020F0502020204030204" pitchFamily="34" charset="0"/>
                <a:cs typeface="Calibri" panose="020F0502020204030204" pitchFamily="34" charset="0"/>
              </a:rPr>
              <a:t> evidence act, 1872, the banker’s book evidence act, 1891 and the reserve bank of </a:t>
            </a:r>
            <a:r>
              <a:rPr lang="en-US" sz="2400" dirty="0" err="1" smtClean="0">
                <a:latin typeface="Calibri" panose="020F0502020204030204" pitchFamily="34" charset="0"/>
                <a:cs typeface="Calibri" panose="020F0502020204030204" pitchFamily="34" charset="0"/>
              </a:rPr>
              <a:t>india</a:t>
            </a:r>
            <a:r>
              <a:rPr lang="en-US" sz="2400" dirty="0" smtClean="0">
                <a:latin typeface="Calibri" panose="020F0502020204030204" pitchFamily="34" charset="0"/>
                <a:cs typeface="Calibri" panose="020F0502020204030204" pitchFamily="34" charset="0"/>
              </a:rPr>
              <a:t> act, 1934.</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a:blip r:embed="rId3"/>
          <a:stretch>
            <a:fillRect/>
          </a:stretch>
        </p:blipFill>
        <p:spPr>
          <a:xfrm>
            <a:off x="8985931" y="2544534"/>
            <a:ext cx="2655942" cy="1991957"/>
          </a:xfrm>
          <a:prstGeom prst="rect">
            <a:avLst/>
          </a:prstGeom>
        </p:spPr>
      </p:pic>
    </p:spTree>
    <p:extLst>
      <p:ext uri="{BB962C8B-B14F-4D97-AF65-F5344CB8AC3E}">
        <p14:creationId xmlns:p14="http://schemas.microsoft.com/office/powerpoint/2010/main" val="27935573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Act is not applicable to…</a:t>
            </a:r>
            <a:endParaRPr lang="en-US" dirty="0"/>
          </a:p>
        </p:txBody>
      </p:sp>
      <p:sp>
        <p:nvSpPr>
          <p:cNvPr id="3" name="Content Placeholder 2"/>
          <p:cNvSpPr>
            <a:spLocks noGrp="1"/>
          </p:cNvSpPr>
          <p:nvPr>
            <p:ph sz="quarter" idx="13"/>
          </p:nvPr>
        </p:nvSpPr>
        <p:spPr>
          <a:xfrm>
            <a:off x="222484" y="2063396"/>
            <a:ext cx="10860199" cy="3445306"/>
          </a:xfrm>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dirty="0" smtClean="0">
                <a:latin typeface="Calibri" panose="020F0502020204030204" pitchFamily="34" charset="0"/>
                <a:cs typeface="Calibri" panose="020F0502020204030204" pitchFamily="34" charset="0"/>
              </a:rPr>
              <a:t>(a) a negotiable instrument (Other that a </a:t>
            </a:r>
            <a:r>
              <a:rPr lang="en-US" sz="2400" dirty="0" err="1" smtClean="0">
                <a:latin typeface="Calibri" panose="020F0502020204030204" pitchFamily="34" charset="0"/>
                <a:cs typeface="Calibri" panose="020F0502020204030204" pitchFamily="34" charset="0"/>
              </a:rPr>
              <a:t>cheque</a:t>
            </a:r>
            <a:r>
              <a:rPr lang="en-US" sz="2400" dirty="0" smtClean="0">
                <a:latin typeface="Calibri" panose="020F0502020204030204" pitchFamily="34" charset="0"/>
                <a:cs typeface="Calibri" panose="020F0502020204030204" pitchFamily="34" charset="0"/>
              </a:rPr>
              <a:t>) as defined in section 13 of the negotiable instruments act, 1881;</a:t>
            </a:r>
          </a:p>
          <a:p>
            <a:pPr algn="just"/>
            <a:r>
              <a:rPr lang="en-US" sz="2400" dirty="0" smtClean="0">
                <a:latin typeface="Calibri" panose="020F0502020204030204" pitchFamily="34" charset="0"/>
                <a:cs typeface="Calibri" panose="020F0502020204030204" pitchFamily="34" charset="0"/>
              </a:rPr>
              <a:t>(b) a power-of-attorney as defined in section 1a of the powers-of-attorney act, 1882; </a:t>
            </a:r>
          </a:p>
          <a:p>
            <a:pPr algn="just"/>
            <a:r>
              <a:rPr lang="en-US" sz="2400" dirty="0" smtClean="0">
                <a:latin typeface="Calibri" panose="020F0502020204030204" pitchFamily="34" charset="0"/>
                <a:cs typeface="Calibri" panose="020F0502020204030204" pitchFamily="34" charset="0"/>
              </a:rPr>
              <a:t>(c) A trust as defined in section 3 of the </a:t>
            </a:r>
            <a:r>
              <a:rPr lang="en-US" sz="2400" dirty="0" err="1" smtClean="0">
                <a:latin typeface="Calibri" panose="020F0502020204030204" pitchFamily="34" charset="0"/>
                <a:cs typeface="Calibri" panose="020F0502020204030204" pitchFamily="34" charset="0"/>
              </a:rPr>
              <a:t>indian</a:t>
            </a:r>
            <a:r>
              <a:rPr lang="en-US" sz="2400" dirty="0" smtClean="0">
                <a:latin typeface="Calibri" panose="020F0502020204030204" pitchFamily="34" charset="0"/>
                <a:cs typeface="Calibri" panose="020F0502020204030204" pitchFamily="34" charset="0"/>
              </a:rPr>
              <a:t> trust act, 1882; </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50601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Act is not applicable to…</a:t>
            </a:r>
            <a:endParaRPr lang="en-US" dirty="0"/>
          </a:p>
        </p:txBody>
      </p:sp>
      <p:sp>
        <p:nvSpPr>
          <p:cNvPr id="3" name="Content Placeholder 2"/>
          <p:cNvSpPr>
            <a:spLocks noGrp="1"/>
          </p:cNvSpPr>
          <p:nvPr>
            <p:ph sz="quarter" idx="13"/>
          </p:nvPr>
        </p:nvSpPr>
        <p:spPr>
          <a:xfrm>
            <a:off x="222484" y="2063396"/>
            <a:ext cx="10860199" cy="3445306"/>
          </a:xfrm>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dirty="0" smtClean="0">
                <a:latin typeface="Calibri" panose="020F0502020204030204" pitchFamily="34" charset="0"/>
                <a:cs typeface="Calibri" panose="020F0502020204030204" pitchFamily="34" charset="0"/>
              </a:rPr>
              <a:t>(d) </a:t>
            </a:r>
            <a:r>
              <a:rPr lang="en-US" sz="2400" i="1" dirty="0" smtClean="0">
                <a:latin typeface="Calibri" panose="020F0502020204030204" pitchFamily="34" charset="0"/>
                <a:cs typeface="Calibri" panose="020F0502020204030204" pitchFamily="34" charset="0"/>
              </a:rPr>
              <a:t>a will as defined in clause 9h) of section 2 of the </a:t>
            </a:r>
            <a:r>
              <a:rPr lang="en-US" sz="2400" i="1" dirty="0" err="1" smtClean="0">
                <a:latin typeface="Calibri" panose="020F0502020204030204" pitchFamily="34" charset="0"/>
                <a:cs typeface="Calibri" panose="020F0502020204030204" pitchFamily="34" charset="0"/>
              </a:rPr>
              <a:t>indian</a:t>
            </a:r>
            <a:r>
              <a:rPr lang="en-US" sz="2400" i="1" dirty="0" smtClean="0">
                <a:latin typeface="Calibri" panose="020F0502020204030204" pitchFamily="34" charset="0"/>
                <a:cs typeface="Calibri" panose="020F0502020204030204" pitchFamily="34" charset="0"/>
              </a:rPr>
              <a:t> succession act, </a:t>
            </a:r>
            <a:r>
              <a:rPr lang="en-US" sz="2400" dirty="0" smtClean="0">
                <a:latin typeface="Calibri" panose="020F0502020204030204" pitchFamily="34" charset="0"/>
                <a:cs typeface="Calibri" panose="020F0502020204030204" pitchFamily="34" charset="0"/>
              </a:rPr>
              <a:t>1925 including any other testamentary disposition</a:t>
            </a:r>
          </a:p>
          <a:p>
            <a:pPr algn="just"/>
            <a:r>
              <a:rPr lang="en-US" sz="2400" dirty="0" smtClean="0">
                <a:latin typeface="Calibri" panose="020F0502020204030204" pitchFamily="34" charset="0"/>
                <a:cs typeface="Calibri" panose="020F0502020204030204" pitchFamily="34" charset="0"/>
              </a:rPr>
              <a:t>(e) </a:t>
            </a:r>
            <a:r>
              <a:rPr lang="en-US" sz="2400" i="1" dirty="0" smtClean="0">
                <a:latin typeface="Calibri" panose="020F0502020204030204" pitchFamily="34" charset="0"/>
                <a:cs typeface="Calibri" panose="020F0502020204030204" pitchFamily="34" charset="0"/>
              </a:rPr>
              <a:t>any contract for the sale or conveyance of immovable property or any interest in </a:t>
            </a:r>
            <a:r>
              <a:rPr lang="en-US" sz="2400" dirty="0" smtClean="0">
                <a:latin typeface="Calibri" panose="020F0502020204030204" pitchFamily="34" charset="0"/>
                <a:cs typeface="Calibri" panose="020F0502020204030204" pitchFamily="34" charset="0"/>
              </a:rPr>
              <a:t>such property;</a:t>
            </a:r>
          </a:p>
          <a:p>
            <a:pPr algn="just"/>
            <a:r>
              <a:rPr lang="en-US" sz="2400" dirty="0" smtClean="0">
                <a:latin typeface="Calibri" panose="020F0502020204030204" pitchFamily="34" charset="0"/>
                <a:cs typeface="Calibri" panose="020F0502020204030204" pitchFamily="34" charset="0"/>
              </a:rPr>
              <a:t>(f) </a:t>
            </a:r>
            <a:r>
              <a:rPr lang="en-US" sz="2400" i="1" dirty="0" smtClean="0">
                <a:latin typeface="Calibri" panose="020F0502020204030204" pitchFamily="34" charset="0"/>
                <a:cs typeface="Calibri" panose="020F0502020204030204" pitchFamily="34" charset="0"/>
              </a:rPr>
              <a:t>any such class of documents or transactions as may be notified by the central </a:t>
            </a:r>
            <a:r>
              <a:rPr lang="en-US" sz="2400" dirty="0" err="1" smtClean="0">
                <a:latin typeface="Calibri" panose="020F0502020204030204" pitchFamily="34" charset="0"/>
                <a:cs typeface="Calibri" panose="020F0502020204030204" pitchFamily="34" charset="0"/>
              </a:rPr>
              <a:t>goverment</a:t>
            </a:r>
            <a:endParaRPr lang="en-US" sz="2400" dirty="0" smtClean="0">
              <a:latin typeface="Calibri" panose="020F0502020204030204" pitchFamily="34" charset="0"/>
              <a:cs typeface="Calibri" panose="020F0502020204030204" pitchFamily="34" charset="0"/>
            </a:endParaRP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76736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p:txBody>
          <a:bodyPr>
            <a:normAutofit/>
          </a:bodyPr>
          <a:lstStyle/>
          <a:p>
            <a:pPr algn="just"/>
            <a:r>
              <a:rPr lang="en-US" sz="2400" dirty="0" err="1" smtClean="0">
                <a:hlinkClick r:id="rId2"/>
              </a:rPr>
              <a:t>Pavan</a:t>
            </a:r>
            <a:r>
              <a:rPr lang="en-US" sz="2400" dirty="0" smtClean="0">
                <a:hlinkClick r:id="rId2"/>
              </a:rPr>
              <a:t> </a:t>
            </a:r>
            <a:r>
              <a:rPr lang="en-US" sz="2400" dirty="0" err="1" smtClean="0">
                <a:hlinkClick r:id="rId2"/>
              </a:rPr>
              <a:t>Duggal</a:t>
            </a:r>
            <a:r>
              <a:rPr lang="en-US" sz="2400" dirty="0" smtClean="0"/>
              <a:t>, acknowledged as one of the top four Cyber Lawyers in the world, gave a definition of Cyber law in 1996, which is broadly accepted, as follows: </a:t>
            </a:r>
            <a:endParaRPr lang="en-US" sz="2400" dirty="0"/>
          </a:p>
        </p:txBody>
      </p:sp>
    </p:spTree>
    <p:extLst>
      <p:ext uri="{BB962C8B-B14F-4D97-AF65-F5344CB8AC3E}">
        <p14:creationId xmlns:p14="http://schemas.microsoft.com/office/powerpoint/2010/main" val="944484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Terms under IT ACT 2000</a:t>
            </a:r>
            <a:endParaRPr lang="en-US" dirty="0"/>
          </a:p>
        </p:txBody>
      </p:sp>
      <p:sp>
        <p:nvSpPr>
          <p:cNvPr id="3" name="Content Placeholder 2"/>
          <p:cNvSpPr>
            <a:spLocks noGrp="1"/>
          </p:cNvSpPr>
          <p:nvPr>
            <p:ph sz="quarter" idx="13"/>
          </p:nvPr>
        </p:nvSpPr>
        <p:spPr>
          <a:xfrm>
            <a:off x="222484" y="2063396"/>
            <a:ext cx="10860199" cy="3445306"/>
          </a:xfrm>
        </p:spPr>
        <p:style>
          <a:lnRef idx="2">
            <a:schemeClr val="accent1"/>
          </a:lnRef>
          <a:fillRef idx="1">
            <a:schemeClr val="lt1"/>
          </a:fillRef>
          <a:effectRef idx="0">
            <a:schemeClr val="accent1"/>
          </a:effectRef>
          <a:fontRef idx="minor">
            <a:schemeClr val="dk1"/>
          </a:fontRef>
        </p:style>
        <p:txBody>
          <a:bodyPr>
            <a:normAutofit fontScale="70000" lnSpcReduction="20000"/>
          </a:bodyPr>
          <a:lstStyle/>
          <a:p>
            <a:pPr algn="just"/>
            <a:r>
              <a:rPr lang="en-US" sz="2400" dirty="0" smtClean="0">
                <a:latin typeface="Calibri" panose="020F0502020204030204" pitchFamily="34" charset="0"/>
                <a:cs typeface="Calibri" panose="020F0502020204030204" pitchFamily="34" charset="0"/>
              </a:rPr>
              <a:t>Adjudicating Officer</a:t>
            </a:r>
          </a:p>
          <a:p>
            <a:pPr algn="just"/>
            <a:r>
              <a:rPr lang="en-US" sz="2400" dirty="0" smtClean="0">
                <a:latin typeface="Calibri" panose="020F0502020204030204" pitchFamily="34" charset="0"/>
                <a:cs typeface="Calibri" panose="020F0502020204030204" pitchFamily="34" charset="0"/>
              </a:rPr>
              <a:t>Digital signature</a:t>
            </a:r>
          </a:p>
          <a:p>
            <a:pPr algn="just"/>
            <a:r>
              <a:rPr lang="en-US" sz="2400" dirty="0" smtClean="0">
                <a:latin typeface="Calibri" panose="020F0502020204030204" pitchFamily="34" charset="0"/>
                <a:cs typeface="Calibri" panose="020F0502020204030204" pitchFamily="34" charset="0"/>
              </a:rPr>
              <a:t>Affixing digital signature</a:t>
            </a:r>
          </a:p>
          <a:p>
            <a:pPr algn="just"/>
            <a:r>
              <a:rPr lang="en-US" sz="2400" dirty="0" smtClean="0">
                <a:latin typeface="Calibri" panose="020F0502020204030204" pitchFamily="34" charset="0"/>
                <a:cs typeface="Calibri" panose="020F0502020204030204" pitchFamily="34" charset="0"/>
              </a:rPr>
              <a:t>Appropriate government</a:t>
            </a:r>
          </a:p>
          <a:p>
            <a:pPr algn="just"/>
            <a:r>
              <a:rPr lang="en-US" sz="2400" dirty="0" smtClean="0">
                <a:latin typeface="Calibri" panose="020F0502020204030204" pitchFamily="34" charset="0"/>
                <a:cs typeface="Calibri" panose="020F0502020204030204" pitchFamily="34" charset="0"/>
              </a:rPr>
              <a:t>Certifying authority</a:t>
            </a:r>
          </a:p>
          <a:p>
            <a:pPr algn="just"/>
            <a:r>
              <a:rPr lang="en-US" sz="2400" dirty="0" smtClean="0">
                <a:latin typeface="Calibri" panose="020F0502020204030204" pitchFamily="34" charset="0"/>
                <a:cs typeface="Calibri" panose="020F0502020204030204" pitchFamily="34" charset="0"/>
              </a:rPr>
              <a:t>Cyber appellate tribunal</a:t>
            </a:r>
          </a:p>
          <a:p>
            <a:pPr algn="just"/>
            <a:r>
              <a:rPr lang="en-US" sz="2400" dirty="0" smtClean="0">
                <a:latin typeface="Calibri" panose="020F0502020204030204" pitchFamily="34" charset="0"/>
                <a:cs typeface="Calibri" panose="020F0502020204030204" pitchFamily="34" charset="0"/>
              </a:rPr>
              <a:t>Electronic form</a:t>
            </a:r>
          </a:p>
          <a:p>
            <a:pPr algn="just"/>
            <a:r>
              <a:rPr lang="en-US" sz="2400" dirty="0" smtClean="0">
                <a:latin typeface="Calibri" panose="020F0502020204030204" pitchFamily="34" charset="0"/>
                <a:cs typeface="Calibri" panose="020F0502020204030204" pitchFamily="34" charset="0"/>
              </a:rPr>
              <a:t>Secure system</a:t>
            </a:r>
          </a:p>
          <a:p>
            <a:pPr algn="just"/>
            <a:r>
              <a:rPr lang="en-US" sz="2400" dirty="0" smtClean="0">
                <a:latin typeface="Calibri" panose="020F0502020204030204" pitchFamily="34" charset="0"/>
                <a:cs typeface="Calibri" panose="020F0502020204030204" pitchFamily="34" charset="0"/>
              </a:rPr>
              <a:t>Electronic gazette</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77924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a:bodyPr>
          <a:lstStyle/>
          <a:p>
            <a:r>
              <a:rPr lang="en-US" cap="none" dirty="0" smtClean="0">
                <a:ln w="0"/>
                <a:effectLst>
                  <a:outerShdw blurRad="38100" dist="25400" dir="5400000" algn="ctr" rotWithShape="0">
                    <a:srgbClr val="6E747A">
                      <a:alpha val="43000"/>
                    </a:srgbClr>
                  </a:outerShdw>
                </a:effectLst>
              </a:rPr>
              <a:t>Impact on Banking Sector</a:t>
            </a:r>
            <a:endParaRPr lang="en-US" dirty="0"/>
          </a:p>
        </p:txBody>
      </p:sp>
      <p:sp>
        <p:nvSpPr>
          <p:cNvPr id="3" name="Content Placeholder 2"/>
          <p:cNvSpPr>
            <a:spLocks noGrp="1"/>
          </p:cNvSpPr>
          <p:nvPr>
            <p:ph sz="quarter" idx="13"/>
          </p:nvPr>
        </p:nvSpPr>
        <p:spPr>
          <a:xfrm>
            <a:off x="222484" y="2063396"/>
            <a:ext cx="7873301" cy="3445306"/>
          </a:xfrm>
        </p:spPr>
        <p:style>
          <a:lnRef idx="2">
            <a:schemeClr val="accent1"/>
          </a:lnRef>
          <a:fillRef idx="1">
            <a:schemeClr val="lt1"/>
          </a:fillRef>
          <a:effectRef idx="0">
            <a:schemeClr val="accent1"/>
          </a:effectRef>
          <a:fontRef idx="minor">
            <a:schemeClr val="dk1"/>
          </a:fontRef>
        </p:style>
        <p:txBody>
          <a:bodyPr>
            <a:normAutofit fontScale="85000" lnSpcReduction="10000"/>
          </a:bodyPr>
          <a:lstStyle/>
          <a:p>
            <a:pPr algn="just"/>
            <a:r>
              <a:rPr lang="en-US" sz="2400" dirty="0" smtClean="0">
                <a:latin typeface="Calibri" panose="020F0502020204030204" pitchFamily="34" charset="0"/>
                <a:cs typeface="Calibri" panose="020F0502020204030204" pitchFamily="34" charset="0"/>
              </a:rPr>
              <a:t>Pressure from competition and regulatory </a:t>
            </a:r>
            <a:r>
              <a:rPr lang="en-US" sz="2400" dirty="0" err="1" smtClean="0">
                <a:latin typeface="Calibri" panose="020F0502020204030204" pitchFamily="34" charset="0"/>
                <a:cs typeface="Calibri" panose="020F0502020204030204" pitchFamily="34" charset="0"/>
              </a:rPr>
              <a:t>environtment</a:t>
            </a:r>
            <a:endParaRPr lang="en-US" sz="2400" dirty="0" smtClean="0">
              <a:latin typeface="Calibri" panose="020F0502020204030204" pitchFamily="34" charset="0"/>
              <a:cs typeface="Calibri" panose="020F0502020204030204" pitchFamily="34" charset="0"/>
            </a:endParaRPr>
          </a:p>
          <a:p>
            <a:pPr algn="just"/>
            <a:r>
              <a:rPr lang="en-US" sz="2400" dirty="0" smtClean="0">
                <a:latin typeface="Calibri" panose="020F0502020204030204" pitchFamily="34" charset="0"/>
                <a:cs typeface="Calibri" panose="020F0502020204030204" pitchFamily="34" charset="0"/>
              </a:rPr>
              <a:t>Threat of competition and retaining customer base</a:t>
            </a:r>
          </a:p>
          <a:p>
            <a:pPr algn="just"/>
            <a:r>
              <a:rPr lang="en-US" sz="2400" dirty="0" smtClean="0">
                <a:latin typeface="Calibri" panose="020F0502020204030204" pitchFamily="34" charset="0"/>
                <a:cs typeface="Calibri" panose="020F0502020204030204" pitchFamily="34" charset="0"/>
              </a:rPr>
              <a:t>It used for communication, connectivity and business process re-engineering</a:t>
            </a:r>
          </a:p>
          <a:p>
            <a:pPr algn="just"/>
            <a:r>
              <a:rPr lang="en-US" sz="2400" dirty="0" smtClean="0">
                <a:latin typeface="Calibri" panose="020F0502020204030204" pitchFamily="34" charset="0"/>
                <a:cs typeface="Calibri" panose="020F0502020204030204" pitchFamily="34" charset="0"/>
              </a:rPr>
              <a:t>Improver efficiency of </a:t>
            </a:r>
            <a:r>
              <a:rPr lang="en-US" sz="2400" dirty="0" err="1" smtClean="0">
                <a:latin typeface="Calibri" panose="020F0502020204030204" pitchFamily="34" charset="0"/>
                <a:cs typeface="Calibri" panose="020F0502020204030204" pitchFamily="34" charset="0"/>
              </a:rPr>
              <a:t>mony</a:t>
            </a:r>
            <a:r>
              <a:rPr lang="en-US" sz="2400" dirty="0" smtClean="0">
                <a:latin typeface="Calibri" panose="020F0502020204030204" pitchFamily="34" charset="0"/>
                <a:cs typeface="Calibri" panose="020F0502020204030204" pitchFamily="34" charset="0"/>
              </a:rPr>
              <a:t>, capital and foreign exchange markets</a:t>
            </a:r>
          </a:p>
          <a:p>
            <a:pPr algn="just"/>
            <a:r>
              <a:rPr lang="en-US" sz="2400" dirty="0" smtClean="0">
                <a:latin typeface="Calibri" panose="020F0502020204030204" pitchFamily="34" charset="0"/>
                <a:cs typeface="Calibri" panose="020F0502020204030204" pitchFamily="34" charset="0"/>
              </a:rPr>
              <a:t>Lead to convergence of computer and communication technology to enable </a:t>
            </a:r>
            <a:r>
              <a:rPr lang="en-US" sz="2400" dirty="0" err="1" smtClean="0">
                <a:latin typeface="Calibri" panose="020F0502020204030204" pitchFamily="34" charset="0"/>
                <a:cs typeface="Calibri" panose="020F0502020204030204" pitchFamily="34" charset="0"/>
              </a:rPr>
              <a:t>tba</a:t>
            </a:r>
            <a:r>
              <a:rPr lang="en-US" sz="2400" dirty="0">
                <a:latin typeface="Calibri" panose="020F0502020204030204" pitchFamily="34" charset="0"/>
                <a:cs typeface="Calibri" panose="020F0502020204030204" pitchFamily="34" charset="0"/>
              </a:rPr>
              <a:t> </a:t>
            </a:r>
            <a:r>
              <a:rPr lang="en-US" sz="2400" dirty="0" smtClean="0">
                <a:latin typeface="Calibri" panose="020F0502020204030204" pitchFamily="34" charset="0"/>
                <a:cs typeface="Calibri" panose="020F0502020204030204" pitchFamily="34" charset="0"/>
              </a:rPr>
              <a:t>(</a:t>
            </a:r>
            <a:r>
              <a:rPr lang="en-US" b="1" dirty="0">
                <a:latin typeface="Calibri" panose="020F0502020204030204" pitchFamily="34" charset="0"/>
                <a:cs typeface="Calibri" panose="020F0502020204030204" pitchFamily="34" charset="0"/>
              </a:rPr>
              <a:t>Technology Based Assessment</a:t>
            </a:r>
            <a:r>
              <a:rPr lang="en-US" dirty="0">
                <a:latin typeface="Calibri" panose="020F0502020204030204" pitchFamily="34" charset="0"/>
                <a:cs typeface="Calibri" panose="020F0502020204030204" pitchFamily="34" charset="0"/>
              </a:rPr>
              <a:t> </a:t>
            </a:r>
            <a:r>
              <a:rPr lang="en-US" dirty="0" smtClean="0">
                <a:latin typeface="Calibri" panose="020F0502020204030204" pitchFamily="34" charset="0"/>
                <a:cs typeface="Calibri" panose="020F0502020204030204" pitchFamily="34" charset="0"/>
              </a:rPr>
              <a:t>)</a:t>
            </a:r>
            <a:endParaRPr lang="en-US" sz="2400" dirty="0" smtClean="0">
              <a:latin typeface="Calibri" panose="020F0502020204030204" pitchFamily="34" charset="0"/>
              <a:cs typeface="Calibri" panose="020F0502020204030204" pitchFamily="34" charset="0"/>
            </a:endParaRP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2050" name="Picture 2" descr="http://bigdata-madesimple.com/wp-content/uploads/2014/02/1355296810_InvestmentBankingProj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089" y="2649673"/>
            <a:ext cx="3405063" cy="190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923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fontScale="90000"/>
          </a:bodyPr>
          <a:lstStyle/>
          <a:p>
            <a:r>
              <a:rPr lang="en-US" cap="none" dirty="0" smtClean="0">
                <a:ln w="0"/>
                <a:effectLst>
                  <a:outerShdw blurRad="38100" dist="25400" dir="5400000" algn="ctr" rotWithShape="0">
                    <a:srgbClr val="6E747A">
                      <a:alpha val="43000"/>
                    </a:srgbClr>
                  </a:outerShdw>
                </a:effectLst>
              </a:rPr>
              <a:t>Cyber law: Indian Culture And Government’s Role</a:t>
            </a:r>
            <a:endParaRPr lang="en-US" dirty="0"/>
          </a:p>
        </p:txBody>
      </p:sp>
      <p:sp>
        <p:nvSpPr>
          <p:cNvPr id="3" name="Content Placeholder 2"/>
          <p:cNvSpPr>
            <a:spLocks noGrp="1"/>
          </p:cNvSpPr>
          <p:nvPr>
            <p:ph sz="quarter" idx="13"/>
          </p:nvPr>
        </p:nvSpPr>
        <p:spPr>
          <a:xfrm>
            <a:off x="222484" y="2063396"/>
            <a:ext cx="11240970" cy="3445306"/>
          </a:xfrm>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i="1" dirty="0" smtClean="0">
                <a:latin typeface="Calibri" panose="020F0502020204030204" pitchFamily="34" charset="0"/>
                <a:cs typeface="Calibri" panose="020F0502020204030204" pitchFamily="34" charset="0"/>
              </a:rPr>
              <a:t>“Any criminal activity that uses a computer either as an instrumentality, target or a means for perpetuating further crimes comes within the ambit of cyber crime”</a:t>
            </a:r>
            <a:endParaRPr lang="en-US" sz="2400" i="1" dirty="0">
              <a:latin typeface="Calibri" panose="020F0502020204030204" pitchFamily="34" charset="0"/>
              <a:cs typeface="Calibri" panose="020F0502020204030204" pitchFamily="34" charset="0"/>
            </a:endParaRPr>
          </a:p>
          <a:p>
            <a:pPr algn="just"/>
            <a:r>
              <a:rPr lang="en-US" sz="2400" dirty="0">
                <a:latin typeface="Calibri" panose="020F0502020204030204" pitchFamily="34" charset="0"/>
                <a:cs typeface="Calibri" panose="020F0502020204030204" pitchFamily="34" charset="0"/>
              </a:rPr>
              <a:t> </a:t>
            </a:r>
            <a:r>
              <a:rPr lang="en-US" sz="2400" b="1" dirty="0" smtClean="0">
                <a:latin typeface="Calibri" panose="020F0502020204030204" pitchFamily="34" charset="0"/>
                <a:cs typeface="Calibri" panose="020F0502020204030204" pitchFamily="34" charset="0"/>
              </a:rPr>
              <a:t>need of cyber crime law: </a:t>
            </a:r>
          </a:p>
          <a:p>
            <a:pPr marL="457200" indent="-457200" algn="just">
              <a:buAutoNum type="arabicPeriod"/>
            </a:pPr>
            <a:r>
              <a:rPr lang="en-US" sz="2400" b="1" dirty="0" smtClean="0">
                <a:latin typeface="Calibri" panose="020F0502020204030204" pitchFamily="34" charset="0"/>
                <a:cs typeface="Calibri" panose="020F0502020204030204" pitchFamily="34" charset="0"/>
              </a:rPr>
              <a:t>Cyber space is an intangible and provides an extreme mobility</a:t>
            </a:r>
          </a:p>
          <a:p>
            <a:pPr marL="0" indent="0" algn="just">
              <a:buNone/>
            </a:pPr>
            <a:r>
              <a:rPr lang="en-US" b="1" dirty="0" smtClean="0">
                <a:latin typeface="Calibri" panose="020F0502020204030204" pitchFamily="34" charset="0"/>
                <a:cs typeface="Calibri" panose="020F0502020204030204" pitchFamily="34" charset="0"/>
              </a:rPr>
              <a:t>Events taking place on the internet are not happening in the locations where participants or servers are physically located, but “in cyberspace”. </a:t>
            </a:r>
            <a:endParaRPr lang="en-US" dirty="0" smtClean="0">
              <a:latin typeface="Calibri" panose="020F0502020204030204" pitchFamily="34" charset="0"/>
              <a:cs typeface="Calibri" panose="020F0502020204030204" pitchFamily="34" charset="0"/>
            </a:endParaRP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490756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fontScale="90000"/>
          </a:bodyPr>
          <a:lstStyle/>
          <a:p>
            <a:r>
              <a:rPr lang="en-US" cap="none" dirty="0" smtClean="0">
                <a:ln w="0"/>
                <a:effectLst>
                  <a:outerShdw blurRad="38100" dist="25400" dir="5400000" algn="ctr" rotWithShape="0">
                    <a:srgbClr val="6E747A">
                      <a:alpha val="43000"/>
                    </a:srgbClr>
                  </a:outerShdw>
                </a:effectLst>
              </a:rPr>
              <a:t>Cyber law: Indian Culture And Government’s Role</a:t>
            </a:r>
            <a:endParaRPr lang="en-US" dirty="0"/>
          </a:p>
        </p:txBody>
      </p:sp>
      <p:sp>
        <p:nvSpPr>
          <p:cNvPr id="3" name="Content Placeholder 2"/>
          <p:cNvSpPr>
            <a:spLocks noGrp="1"/>
          </p:cNvSpPr>
          <p:nvPr>
            <p:ph sz="quarter" idx="13"/>
          </p:nvPr>
        </p:nvSpPr>
        <p:spPr>
          <a:xfrm>
            <a:off x="222484" y="2063396"/>
            <a:ext cx="11240970" cy="3445306"/>
          </a:xfrm>
        </p:spPr>
        <p:style>
          <a:lnRef idx="2">
            <a:schemeClr val="accent1"/>
          </a:lnRef>
          <a:fillRef idx="1">
            <a:schemeClr val="lt1"/>
          </a:fillRef>
          <a:effectRef idx="0">
            <a:schemeClr val="accent1"/>
          </a:effectRef>
          <a:fontRef idx="minor">
            <a:schemeClr val="dk1"/>
          </a:fontRef>
        </p:style>
        <p:txBody>
          <a:bodyPr>
            <a:normAutofit/>
          </a:bodyPr>
          <a:lstStyle/>
          <a:p>
            <a:pPr marL="0" indent="0" algn="just">
              <a:buNone/>
            </a:pPr>
            <a:r>
              <a:rPr lang="en-US" sz="2200" b="1" dirty="0" smtClean="0">
                <a:latin typeface="Calibri" panose="020F0502020204030204" pitchFamily="34" charset="0"/>
                <a:cs typeface="Calibri" panose="020F0502020204030204" pitchFamily="34" charset="0"/>
              </a:rPr>
              <a:t>2. Cyber space offers great economic efficiency</a:t>
            </a:r>
          </a:p>
          <a:p>
            <a:pPr marL="0" indent="0" algn="just">
              <a:buNone/>
            </a:pPr>
            <a:r>
              <a:rPr lang="en-US" sz="2200" dirty="0" smtClean="0">
                <a:latin typeface="Calibri" panose="020F0502020204030204" pitchFamily="34" charset="0"/>
                <a:cs typeface="Calibri" panose="020F0502020204030204" pitchFamily="34" charset="0"/>
              </a:rPr>
              <a:t>Billions of dollars worth of software can be traded over the internet without the need for any government licenses, shipping and handling charges and without paying any customs duty. </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3576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fontScale="90000"/>
          </a:bodyPr>
          <a:lstStyle/>
          <a:p>
            <a:r>
              <a:rPr lang="en-US" cap="none" dirty="0" smtClean="0">
                <a:ln w="0"/>
                <a:effectLst>
                  <a:outerShdw blurRad="38100" dist="25400" dir="5400000" algn="ctr" rotWithShape="0">
                    <a:srgbClr val="6E747A">
                      <a:alpha val="43000"/>
                    </a:srgbClr>
                  </a:outerShdw>
                </a:effectLst>
              </a:rPr>
              <a:t>Cyber law: Indian Culture And Government’s Role</a:t>
            </a:r>
            <a:endParaRPr lang="en-US" dirty="0"/>
          </a:p>
        </p:txBody>
      </p:sp>
      <p:sp>
        <p:nvSpPr>
          <p:cNvPr id="3" name="Content Placeholder 2"/>
          <p:cNvSpPr>
            <a:spLocks noGrp="1"/>
          </p:cNvSpPr>
          <p:nvPr>
            <p:ph sz="quarter" idx="13"/>
          </p:nvPr>
        </p:nvSpPr>
        <p:spPr>
          <a:xfrm>
            <a:off x="222484" y="2063396"/>
            <a:ext cx="11240970" cy="3445306"/>
          </a:xfrm>
        </p:spPr>
        <p:style>
          <a:lnRef idx="2">
            <a:schemeClr val="accent1"/>
          </a:lnRef>
          <a:fillRef idx="1">
            <a:schemeClr val="lt1"/>
          </a:fillRef>
          <a:effectRef idx="0">
            <a:schemeClr val="accent1"/>
          </a:effectRef>
          <a:fontRef idx="minor">
            <a:schemeClr val="dk1"/>
          </a:fontRef>
        </p:style>
        <p:txBody>
          <a:bodyPr>
            <a:normAutofit/>
          </a:bodyPr>
          <a:lstStyle/>
          <a:p>
            <a:pPr marL="0" indent="0" algn="just">
              <a:buNone/>
            </a:pPr>
            <a:r>
              <a:rPr lang="en-US" sz="2200" b="1" dirty="0" smtClean="0">
                <a:latin typeface="Calibri" panose="020F0502020204030204" pitchFamily="34" charset="0"/>
                <a:cs typeface="Calibri" panose="020F0502020204030204" pitchFamily="34" charset="0"/>
              </a:rPr>
              <a:t>3. Cyber space has complete disrespect for national boundaries</a:t>
            </a:r>
          </a:p>
          <a:p>
            <a:pPr marL="0" indent="0" algn="just">
              <a:buNone/>
            </a:pPr>
            <a:r>
              <a:rPr lang="en-US" sz="2200" dirty="0" smtClean="0">
                <a:latin typeface="Calibri" panose="020F0502020204030204" pitchFamily="34" charset="0"/>
                <a:cs typeface="Calibri" panose="020F0502020204030204" pitchFamily="34" charset="0"/>
              </a:rPr>
              <a:t>A person in </a:t>
            </a:r>
            <a:r>
              <a:rPr lang="en-US" sz="2200" dirty="0" err="1" smtClean="0">
                <a:latin typeface="Calibri" panose="020F0502020204030204" pitchFamily="34" charset="0"/>
                <a:cs typeface="Calibri" panose="020F0502020204030204" pitchFamily="34" charset="0"/>
              </a:rPr>
              <a:t>india</a:t>
            </a:r>
            <a:r>
              <a:rPr lang="en-US" sz="2200" dirty="0" smtClean="0">
                <a:latin typeface="Calibri" panose="020F0502020204030204" pitchFamily="34" charset="0"/>
                <a:cs typeface="Calibri" panose="020F0502020204030204" pitchFamily="34" charset="0"/>
              </a:rPr>
              <a:t> could break into a bank’s electronic vault hosted on a computer in </a:t>
            </a:r>
            <a:r>
              <a:rPr lang="en-US" sz="2200" dirty="0" err="1" smtClean="0">
                <a:latin typeface="Calibri" panose="020F0502020204030204" pitchFamily="34" charset="0"/>
                <a:cs typeface="Calibri" panose="020F0502020204030204" pitchFamily="34" charset="0"/>
              </a:rPr>
              <a:t>usa</a:t>
            </a:r>
            <a:r>
              <a:rPr lang="en-US" sz="2200" dirty="0" smtClean="0">
                <a:latin typeface="Calibri" panose="020F0502020204030204" pitchFamily="34" charset="0"/>
                <a:cs typeface="Calibri" panose="020F0502020204030204" pitchFamily="34" charset="0"/>
              </a:rPr>
              <a:t> and transfer millions of rupees to another bank in Switzerland, all within minutes. </a:t>
            </a:r>
          </a:p>
          <a:p>
            <a:pPr marL="0" indent="0" algn="just">
              <a:buNone/>
            </a:pPr>
            <a:r>
              <a:rPr lang="en-US" sz="2200" dirty="0" smtClean="0">
                <a:latin typeface="Calibri" panose="020F0502020204030204" pitchFamily="34" charset="0"/>
                <a:cs typeface="Calibri" panose="020F0502020204030204" pitchFamily="34" charset="0"/>
              </a:rPr>
              <a:t>All he would need is a laptop computer and a cell phone. </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83179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8527" y="685800"/>
            <a:ext cx="8094156" cy="1151965"/>
          </a:xfrm>
        </p:spPr>
        <p:txBody>
          <a:bodyPr>
            <a:normAutofit fontScale="90000"/>
          </a:bodyPr>
          <a:lstStyle/>
          <a:p>
            <a:r>
              <a:rPr lang="en-US" cap="none" dirty="0" smtClean="0">
                <a:ln w="0"/>
                <a:effectLst>
                  <a:outerShdw blurRad="38100" dist="25400" dir="5400000" algn="ctr" rotWithShape="0">
                    <a:srgbClr val="6E747A">
                      <a:alpha val="43000"/>
                    </a:srgbClr>
                  </a:outerShdw>
                </a:effectLst>
              </a:rPr>
              <a:t>Cyber law: Indian Culture And Government’s Role</a:t>
            </a:r>
            <a:endParaRPr lang="en-US" dirty="0"/>
          </a:p>
        </p:txBody>
      </p:sp>
      <p:sp>
        <p:nvSpPr>
          <p:cNvPr id="3" name="Content Placeholder 2"/>
          <p:cNvSpPr>
            <a:spLocks noGrp="1"/>
          </p:cNvSpPr>
          <p:nvPr>
            <p:ph sz="quarter" idx="13"/>
          </p:nvPr>
        </p:nvSpPr>
        <p:spPr>
          <a:xfrm>
            <a:off x="222484" y="2063396"/>
            <a:ext cx="11240970" cy="3445306"/>
          </a:xfrm>
        </p:spPr>
        <p:style>
          <a:lnRef idx="2">
            <a:schemeClr val="accent1"/>
          </a:lnRef>
          <a:fillRef idx="1">
            <a:schemeClr val="lt1"/>
          </a:fillRef>
          <a:effectRef idx="0">
            <a:schemeClr val="accent1"/>
          </a:effectRef>
          <a:fontRef idx="minor">
            <a:schemeClr val="dk1"/>
          </a:fontRef>
        </p:style>
        <p:txBody>
          <a:bodyPr>
            <a:normAutofit/>
          </a:bodyPr>
          <a:lstStyle/>
          <a:p>
            <a:pPr marL="0" indent="0" algn="just">
              <a:buNone/>
            </a:pPr>
            <a:r>
              <a:rPr lang="en-US" sz="2200" b="1" dirty="0" smtClean="0">
                <a:latin typeface="Calibri" panose="020F0502020204030204" pitchFamily="34" charset="0"/>
                <a:cs typeface="Calibri" panose="020F0502020204030204" pitchFamily="34" charset="0"/>
              </a:rPr>
              <a:t>4. Cyber space is absolutely open to participation by all</a:t>
            </a:r>
          </a:p>
          <a:p>
            <a:pPr marL="0" indent="0" algn="just">
              <a:buNone/>
            </a:pPr>
            <a:r>
              <a:rPr lang="en-US" sz="2200" dirty="0" smtClean="0">
                <a:latin typeface="Calibri" panose="020F0502020204030204" pitchFamily="34" charset="0"/>
                <a:cs typeface="Calibri" panose="020F0502020204030204" pitchFamily="34" charset="0"/>
              </a:rPr>
              <a:t>A ten year-old to an eighty year-old grand mother without any regard for the distance or the anonymity between them.</a:t>
            </a:r>
          </a:p>
        </p:txBody>
      </p:sp>
      <p:pic>
        <p:nvPicPr>
          <p:cNvPr id="1030" name="Picture 6" descr="http://setopati.net/images/newsManagement/3307296ed419aaff8694d2973508e9f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84" y="138624"/>
            <a:ext cx="2561517" cy="169914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7118759" y="3078848"/>
            <a:ext cx="184731" cy="923330"/>
          </a:xfrm>
          <a:prstGeom prst="rect">
            <a:avLst/>
          </a:prstGeom>
          <a:noFill/>
        </p:spPr>
        <p:txBody>
          <a:bodyPr wrap="none" lIns="91440" tIns="45720" rIns="91440" bIns="45720">
            <a:spAutoFit/>
          </a:bodyPr>
          <a:lstStyle/>
          <a:p>
            <a:pPr algn="ct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3682227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crimes: classification</a:t>
            </a:r>
          </a:p>
        </p:txBody>
      </p:sp>
      <p:sp>
        <p:nvSpPr>
          <p:cNvPr id="3" name="Content Placeholder 2"/>
          <p:cNvSpPr>
            <a:spLocks noGrp="1"/>
          </p:cNvSpPr>
          <p:nvPr>
            <p:ph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0" y="206545"/>
            <a:ext cx="11775688" cy="6651455"/>
          </a:xfrm>
          <a:prstGeom prst="rect">
            <a:avLst/>
          </a:prstGeom>
        </p:spPr>
      </p:pic>
    </p:spTree>
    <p:extLst>
      <p:ext uri="{BB962C8B-B14F-4D97-AF65-F5344CB8AC3E}">
        <p14:creationId xmlns:p14="http://schemas.microsoft.com/office/powerpoint/2010/main" val="735323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crimes: classification</a:t>
            </a:r>
            <a:endParaRPr lang="en-US" dirty="0"/>
          </a:p>
        </p:txBody>
      </p:sp>
      <p:sp>
        <p:nvSpPr>
          <p:cNvPr id="3" name="Content Placeholder 2"/>
          <p:cNvSpPr>
            <a:spLocks noGrp="1"/>
          </p:cNvSpPr>
          <p:nvPr>
            <p:ph sz="quarter" idx="13"/>
          </p:nvPr>
        </p:nvSpPr>
        <p:spPr/>
        <p:txBody>
          <a:bodyPr/>
          <a:lstStyle/>
          <a:p>
            <a:endParaRPr lang="en-US"/>
          </a:p>
        </p:txBody>
      </p:sp>
      <p:pic>
        <p:nvPicPr>
          <p:cNvPr id="5" name="Picture 4"/>
          <p:cNvPicPr>
            <a:picLocks noChangeAspect="1"/>
          </p:cNvPicPr>
          <p:nvPr/>
        </p:nvPicPr>
        <p:blipFill>
          <a:blip r:embed="rId2"/>
          <a:stretch>
            <a:fillRect/>
          </a:stretch>
        </p:blipFill>
        <p:spPr>
          <a:xfrm>
            <a:off x="200722" y="2063396"/>
            <a:ext cx="5484309" cy="3536820"/>
          </a:xfrm>
          <a:prstGeom prst="rect">
            <a:avLst/>
          </a:prstGeom>
        </p:spPr>
      </p:pic>
      <p:pic>
        <p:nvPicPr>
          <p:cNvPr id="6" name="Picture 5"/>
          <p:cNvPicPr>
            <a:picLocks noChangeAspect="1"/>
          </p:cNvPicPr>
          <p:nvPr/>
        </p:nvPicPr>
        <p:blipFill>
          <a:blip r:embed="rId3"/>
          <a:stretch>
            <a:fillRect/>
          </a:stretch>
        </p:blipFill>
        <p:spPr>
          <a:xfrm>
            <a:off x="5982469" y="2063396"/>
            <a:ext cx="5583116" cy="3478370"/>
          </a:xfrm>
          <a:prstGeom prst="rect">
            <a:avLst/>
          </a:prstGeom>
        </p:spPr>
      </p:pic>
    </p:spTree>
    <p:extLst>
      <p:ext uri="{BB962C8B-B14F-4D97-AF65-F5344CB8AC3E}">
        <p14:creationId xmlns:p14="http://schemas.microsoft.com/office/powerpoint/2010/main" val="2312864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crimes: classification</a:t>
            </a:r>
          </a:p>
        </p:txBody>
      </p:sp>
      <p:sp>
        <p:nvSpPr>
          <p:cNvPr id="3" name="Content Placeholder 2"/>
          <p:cNvSpPr>
            <a:spLocks noGrp="1"/>
          </p:cNvSpPr>
          <p:nvPr>
            <p:ph sz="quarter" idx="13"/>
          </p:nvPr>
        </p:nvSpPr>
        <p:spPr/>
        <p:txBody>
          <a:bodyPr/>
          <a:lstStyle/>
          <a:p>
            <a:endParaRPr lang="en-US"/>
          </a:p>
        </p:txBody>
      </p:sp>
      <p:pic>
        <p:nvPicPr>
          <p:cNvPr id="4" name="Picture 3"/>
          <p:cNvPicPr>
            <a:picLocks noChangeAspect="1"/>
          </p:cNvPicPr>
          <p:nvPr/>
        </p:nvPicPr>
        <p:blipFill>
          <a:blip r:embed="rId2"/>
          <a:stretch>
            <a:fillRect/>
          </a:stretch>
        </p:blipFill>
        <p:spPr>
          <a:xfrm>
            <a:off x="1806499" y="2107698"/>
            <a:ext cx="7761247" cy="3814850"/>
          </a:xfrm>
          <a:prstGeom prst="rect">
            <a:avLst/>
          </a:prstGeom>
        </p:spPr>
      </p:pic>
    </p:spTree>
    <p:extLst>
      <p:ext uri="{BB962C8B-B14F-4D97-AF65-F5344CB8AC3E}">
        <p14:creationId xmlns:p14="http://schemas.microsoft.com/office/powerpoint/2010/main" val="2987591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 crimes: classification</a:t>
            </a:r>
          </a:p>
        </p:txBody>
      </p:sp>
      <p:sp>
        <p:nvSpPr>
          <p:cNvPr id="3" name="Content Placeholder 2"/>
          <p:cNvSpPr>
            <a:spLocks noGrp="1"/>
          </p:cNvSpPr>
          <p:nvPr>
            <p:ph sz="quarter" idx="13"/>
          </p:nvPr>
        </p:nvSpPr>
        <p:spPr/>
        <p:txBody>
          <a:bodyPr/>
          <a:lstStyle/>
          <a:p>
            <a:endParaRPr lang="en-US"/>
          </a:p>
        </p:txBody>
      </p:sp>
      <p:pic>
        <p:nvPicPr>
          <p:cNvPr id="7" name="Picture 6"/>
          <p:cNvPicPr>
            <a:picLocks noChangeAspect="1"/>
          </p:cNvPicPr>
          <p:nvPr/>
        </p:nvPicPr>
        <p:blipFill>
          <a:blip r:embed="rId2"/>
          <a:stretch>
            <a:fillRect/>
          </a:stretch>
        </p:blipFill>
        <p:spPr>
          <a:xfrm>
            <a:off x="1364121" y="2063396"/>
            <a:ext cx="8515860" cy="4285050"/>
          </a:xfrm>
          <a:prstGeom prst="rect">
            <a:avLst/>
          </a:prstGeom>
        </p:spPr>
      </p:pic>
    </p:spTree>
    <p:extLst>
      <p:ext uri="{BB962C8B-B14F-4D97-AF65-F5344CB8AC3E}">
        <p14:creationId xmlns:p14="http://schemas.microsoft.com/office/powerpoint/2010/main" val="30553478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p:txBody>
          <a:bodyPr>
            <a:normAutofit/>
          </a:bodyPr>
          <a:lstStyle/>
          <a:p>
            <a:pPr algn="just"/>
            <a:r>
              <a:rPr lang="en-US" sz="2400" b="1" dirty="0" smtClean="0"/>
              <a:t>imply speaking, Cyber law is a generic term, which refers to all the legal and regulatory aspects of Internet and the World Wide Web.</a:t>
            </a:r>
          </a:p>
          <a:p>
            <a:pPr algn="just"/>
            <a:r>
              <a:rPr lang="en-US" sz="2400" b="1" dirty="0" smtClean="0"/>
              <a:t>Anything concerned with or related to or emanating from any legal aspects or issues concerning any activity of </a:t>
            </a:r>
            <a:r>
              <a:rPr lang="en-US" sz="2400" b="1" dirty="0" err="1" smtClean="0"/>
              <a:t>netizens</a:t>
            </a:r>
            <a:r>
              <a:rPr lang="en-US" sz="2400" b="1" dirty="0" smtClean="0"/>
              <a:t> and others, in Cyberspace comes within the ambit of Cyber law.</a:t>
            </a:r>
            <a:endParaRPr lang="en-US" sz="2400" dirty="0"/>
          </a:p>
        </p:txBody>
      </p:sp>
    </p:spTree>
    <p:extLst>
      <p:ext uri="{BB962C8B-B14F-4D97-AF65-F5344CB8AC3E}">
        <p14:creationId xmlns:p14="http://schemas.microsoft.com/office/powerpoint/2010/main" val="9444841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endParaRPr lang="en-US"/>
          </a:p>
        </p:txBody>
      </p:sp>
      <p:pic>
        <p:nvPicPr>
          <p:cNvPr id="4" name="Picture 3" descr="CYBER CRIME CASES REGISTERED &amp; PERSONARRESTED UNDER IT ACT (2006-2009) "/>
          <p:cNvPicPr/>
          <p:nvPr/>
        </p:nvPicPr>
        <p:blipFill>
          <a:blip r:embed="rId2"/>
          <a:srcRect/>
          <a:stretch>
            <a:fillRect/>
          </a:stretch>
        </p:blipFill>
        <p:spPr bwMode="auto">
          <a:xfrm>
            <a:off x="0" y="-401444"/>
            <a:ext cx="12192000" cy="7627433"/>
          </a:xfrm>
          <a:prstGeom prst="rect">
            <a:avLst/>
          </a:prstGeom>
          <a:noFill/>
          <a:ln w="9525">
            <a:noFill/>
            <a:miter lim="800000"/>
            <a:headEnd/>
            <a:tailEnd/>
          </a:ln>
        </p:spPr>
      </p:pic>
    </p:spTree>
    <p:extLst>
      <p:ext uri="{BB962C8B-B14F-4D97-AF65-F5344CB8AC3E}">
        <p14:creationId xmlns:p14="http://schemas.microsoft.com/office/powerpoint/2010/main" val="38721280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Cybercrime provisions under IT act, 2000</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r>
              <a:rPr lang="en-US" dirty="0" smtClean="0">
                <a:latin typeface="Calibri" panose="020F0502020204030204" pitchFamily="34" charset="0"/>
                <a:cs typeface="Calibri" panose="020F0502020204030204" pitchFamily="34" charset="0"/>
              </a:rPr>
              <a:t>Tampering with Computer source documents 	Sec. 65</a:t>
            </a:r>
          </a:p>
          <a:p>
            <a:r>
              <a:rPr lang="en-US" dirty="0" smtClean="0">
                <a:latin typeface="Calibri" panose="020F0502020204030204" pitchFamily="34" charset="0"/>
                <a:cs typeface="Calibri" panose="020F0502020204030204" pitchFamily="34" charset="0"/>
              </a:rPr>
              <a:t>Hacking with Computer Systems, Data Alteration	Sec. 66	</a:t>
            </a:r>
          </a:p>
          <a:p>
            <a:r>
              <a:rPr lang="en-US" dirty="0" smtClean="0">
                <a:latin typeface="Calibri" panose="020F0502020204030204" pitchFamily="34" charset="0"/>
                <a:cs typeface="Calibri" panose="020F0502020204030204" pitchFamily="34" charset="0"/>
              </a:rPr>
              <a:t>Publishing </a:t>
            </a:r>
            <a:r>
              <a:rPr lang="en-US" dirty="0" err="1" smtClean="0">
                <a:latin typeface="Calibri" panose="020F0502020204030204" pitchFamily="34" charset="0"/>
                <a:cs typeface="Calibri" panose="020F0502020204030204" pitchFamily="34" charset="0"/>
              </a:rPr>
              <a:t>obscence</a:t>
            </a:r>
            <a:r>
              <a:rPr lang="en-US" dirty="0" smtClean="0">
                <a:latin typeface="Calibri" panose="020F0502020204030204" pitchFamily="34" charset="0"/>
                <a:cs typeface="Calibri" panose="020F0502020204030204" pitchFamily="34" charset="0"/>
              </a:rPr>
              <a:t> information			Sec. 67</a:t>
            </a:r>
          </a:p>
          <a:p>
            <a:r>
              <a:rPr lang="en-US" dirty="0" smtClean="0">
                <a:latin typeface="Calibri" panose="020F0502020204030204" pitchFamily="34" charset="0"/>
                <a:cs typeface="Calibri" panose="020F0502020204030204" pitchFamily="34" charset="0"/>
              </a:rPr>
              <a:t>Un-authorized access to protected system		Sec. 70</a:t>
            </a:r>
          </a:p>
          <a:p>
            <a:r>
              <a:rPr lang="en-US" dirty="0" smtClean="0">
                <a:latin typeface="Calibri" panose="020F0502020204030204" pitchFamily="34" charset="0"/>
                <a:cs typeface="Calibri" panose="020F0502020204030204" pitchFamily="34" charset="0"/>
              </a:rPr>
              <a:t>Breach of Confidentiality and Privacy		Sec. 72</a:t>
            </a:r>
          </a:p>
          <a:p>
            <a:r>
              <a:rPr lang="en-US" dirty="0" smtClean="0">
                <a:latin typeface="Calibri" panose="020F0502020204030204" pitchFamily="34" charset="0"/>
                <a:cs typeface="Calibri" panose="020F0502020204030204" pitchFamily="34" charset="0"/>
              </a:rPr>
              <a:t>Publishing false digital signature certificates	Sec. 73</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50200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Amendment of IT Act 2000</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110431" y="1522923"/>
            <a:ext cx="9545444" cy="5424288"/>
          </a:xfrm>
          <a:prstGeom prst="rect">
            <a:avLst/>
          </a:prstGeom>
        </p:spPr>
      </p:pic>
    </p:spTree>
    <p:extLst>
      <p:ext uri="{BB962C8B-B14F-4D97-AF65-F5344CB8AC3E}">
        <p14:creationId xmlns:p14="http://schemas.microsoft.com/office/powerpoint/2010/main" val="19372020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Amendment of IT Act 2000</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1109547" y="1466708"/>
            <a:ext cx="9060366" cy="5391292"/>
          </a:xfrm>
          <a:prstGeom prst="rect">
            <a:avLst/>
          </a:prstGeom>
        </p:spPr>
      </p:pic>
    </p:spTree>
    <p:extLst>
      <p:ext uri="{BB962C8B-B14F-4D97-AF65-F5344CB8AC3E}">
        <p14:creationId xmlns:p14="http://schemas.microsoft.com/office/powerpoint/2010/main" val="36180676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74" y="-18165"/>
            <a:ext cx="10396882" cy="1151965"/>
          </a:xfrm>
        </p:spPr>
        <p:txBody>
          <a:bodyPr>
            <a:normAutofit/>
          </a:bodyPr>
          <a:lstStyle/>
          <a:p>
            <a:r>
              <a:rPr lang="en-US" sz="4000" dirty="0" smtClean="0"/>
              <a:t>Cyber </a:t>
            </a:r>
            <a:r>
              <a:rPr lang="en-US" sz="4000" dirty="0" err="1" smtClean="0"/>
              <a:t>Pornograpghy</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2"/>
          <a:stretch>
            <a:fillRect/>
          </a:stretch>
        </p:blipFill>
        <p:spPr>
          <a:xfrm>
            <a:off x="914051" y="869796"/>
            <a:ext cx="9692755" cy="5977474"/>
          </a:xfrm>
          <a:prstGeom prst="rect">
            <a:avLst/>
          </a:prstGeom>
        </p:spPr>
      </p:pic>
    </p:spTree>
    <p:extLst>
      <p:ext uri="{BB962C8B-B14F-4D97-AF65-F5344CB8AC3E}">
        <p14:creationId xmlns:p14="http://schemas.microsoft.com/office/powerpoint/2010/main" val="262977834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74" y="-18165"/>
            <a:ext cx="10396882" cy="1151965"/>
          </a:xfrm>
        </p:spPr>
        <p:txBody>
          <a:bodyPr>
            <a:normAutofit/>
          </a:bodyPr>
          <a:lstStyle/>
          <a:p>
            <a:r>
              <a:rPr lang="en-US" sz="4000" dirty="0" smtClean="0"/>
              <a:t>Cyber </a:t>
            </a:r>
            <a:r>
              <a:rPr lang="en-US" sz="4000" dirty="0" err="1" smtClean="0"/>
              <a:t>Pornograpghy</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685800" y="892098"/>
            <a:ext cx="9904716" cy="5965902"/>
          </a:xfrm>
          <a:prstGeom prst="rect">
            <a:avLst/>
          </a:prstGeom>
        </p:spPr>
      </p:pic>
    </p:spTree>
    <p:extLst>
      <p:ext uri="{BB962C8B-B14F-4D97-AF65-F5344CB8AC3E}">
        <p14:creationId xmlns:p14="http://schemas.microsoft.com/office/powerpoint/2010/main" val="17583161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74" y="-18165"/>
            <a:ext cx="10396882" cy="1151965"/>
          </a:xfrm>
        </p:spPr>
        <p:txBody>
          <a:bodyPr>
            <a:normAutofit/>
          </a:bodyPr>
          <a:lstStyle/>
          <a:p>
            <a:r>
              <a:rPr lang="en-US" sz="4000" dirty="0" smtClean="0"/>
              <a:t>Famous BPO Cyber Crime Cases</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2"/>
          <a:stretch>
            <a:fillRect/>
          </a:stretch>
        </p:blipFill>
        <p:spPr>
          <a:xfrm>
            <a:off x="440474" y="1083906"/>
            <a:ext cx="10978376" cy="5774094"/>
          </a:xfrm>
          <a:prstGeom prst="rect">
            <a:avLst/>
          </a:prstGeom>
        </p:spPr>
      </p:pic>
    </p:spTree>
    <p:extLst>
      <p:ext uri="{BB962C8B-B14F-4D97-AF65-F5344CB8AC3E}">
        <p14:creationId xmlns:p14="http://schemas.microsoft.com/office/powerpoint/2010/main" val="22732714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474" y="-18165"/>
            <a:ext cx="10396882" cy="1151965"/>
          </a:xfrm>
        </p:spPr>
        <p:txBody>
          <a:bodyPr>
            <a:normAutofit/>
          </a:bodyPr>
          <a:lstStyle/>
          <a:p>
            <a:r>
              <a:rPr lang="en-US" sz="4000" dirty="0" smtClean="0"/>
              <a:t>Ahmadabad Blast : Haywood</a:t>
            </a:r>
            <a:endParaRPr lang="en-US" sz="4000"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lstStyle/>
          <a:p>
            <a:endParaRPr lang="en-US"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1129945" y="862665"/>
            <a:ext cx="9506415" cy="5995335"/>
          </a:xfrm>
          <a:prstGeom prst="rect">
            <a:avLst/>
          </a:prstGeom>
        </p:spPr>
      </p:pic>
    </p:spTree>
    <p:extLst>
      <p:ext uri="{BB962C8B-B14F-4D97-AF65-F5344CB8AC3E}">
        <p14:creationId xmlns:p14="http://schemas.microsoft.com/office/powerpoint/2010/main" val="7468984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5263376" y="2063396"/>
            <a:ext cx="5817131" cy="3311189"/>
          </a:xfrm>
        </p:spPr>
        <p:txBody>
          <a:bodyPr>
            <a:normAutofit/>
          </a:bodyPr>
          <a:lstStyle/>
          <a:p>
            <a:pPr algn="just"/>
            <a:r>
              <a:rPr lang="en-US" sz="4000" dirty="0" smtClean="0"/>
              <a:t>Malaysia law &amp; computer crime</a:t>
            </a:r>
            <a:endParaRPr lang="en-US" sz="4000" dirty="0"/>
          </a:p>
        </p:txBody>
      </p:sp>
      <p:pic>
        <p:nvPicPr>
          <p:cNvPr id="14340" name="Picture 4" descr="https://upload.wikimedia.org/wikipedia/commons/thumb/6/66/Flag_of_Malaysia.svg/2800px-Flag_of_Malaysia.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2635927"/>
            <a:ext cx="4332249" cy="216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016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3"/>
          </p:nvPr>
        </p:nvSpPr>
        <p:spPr/>
        <p:txBody>
          <a:bodyPr>
            <a:normAutofit/>
          </a:bodyPr>
          <a:lstStyle/>
          <a:p>
            <a:pPr algn="just"/>
            <a:r>
              <a:rPr lang="en-US" sz="2400" dirty="0" smtClean="0">
                <a:latin typeface="Calibri" panose="020F0502020204030204" pitchFamily="34" charset="0"/>
                <a:cs typeface="Calibri" panose="020F0502020204030204" pitchFamily="34" charset="0"/>
              </a:rPr>
              <a:t>This information By Chong Yew, Wong (GSEC Practical Assignment v1.2f) from SANS Institute</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8024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a:xfrm>
            <a:off x="3162300" y="2063396"/>
            <a:ext cx="7918207" cy="3311189"/>
          </a:xfrm>
        </p:spPr>
        <p:txBody>
          <a:bodyPr>
            <a:normAutofit/>
          </a:bodyPr>
          <a:lstStyle/>
          <a:p>
            <a:pPr algn="just"/>
            <a:r>
              <a:rPr lang="en-US" sz="2400" dirty="0" smtClean="0"/>
              <a:t>According to Wikipedia, Cyber Law or Internet law is a term that encapsulates the legal issues related to use of the Internet.</a:t>
            </a:r>
          </a:p>
        </p:txBody>
      </p:sp>
      <p:pic>
        <p:nvPicPr>
          <p:cNvPr id="22530" name="Picture 2" descr="https://upload.wikimedia.org/wikipedia/commons/9/95/AnimWIKIPEDIA1.gif"/>
          <p:cNvPicPr>
            <a:picLocks noChangeAspect="1" noChangeArrowheads="1" noCrop="1"/>
          </p:cNvPicPr>
          <p:nvPr/>
        </p:nvPicPr>
        <p:blipFill>
          <a:blip r:embed="rId2"/>
          <a:srcRect/>
          <a:stretch>
            <a:fillRect/>
          </a:stretch>
        </p:blipFill>
        <p:spPr bwMode="auto">
          <a:xfrm>
            <a:off x="422275" y="2184400"/>
            <a:ext cx="2473325" cy="2473325"/>
          </a:xfrm>
          <a:prstGeom prst="rect">
            <a:avLst/>
          </a:prstGeom>
          <a:noFill/>
        </p:spPr>
      </p:pic>
    </p:spTree>
    <p:extLst>
      <p:ext uri="{BB962C8B-B14F-4D97-AF65-F5344CB8AC3E}">
        <p14:creationId xmlns:p14="http://schemas.microsoft.com/office/powerpoint/2010/main" val="944484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dirty="0" smtClean="0">
                <a:latin typeface="Calibri" panose="020F0502020204030204" pitchFamily="34" charset="0"/>
                <a:cs typeface="Calibri" panose="020F0502020204030204" pitchFamily="34" charset="0"/>
              </a:rPr>
              <a:t>Malaysia computer crimes act 1997 (</a:t>
            </a:r>
            <a:r>
              <a:rPr lang="en-US" sz="2400" dirty="0" err="1" smtClean="0">
                <a:latin typeface="Calibri" panose="020F0502020204030204" pitchFamily="34" charset="0"/>
                <a:cs typeface="Calibri" panose="020F0502020204030204" pitchFamily="34" charset="0"/>
              </a:rPr>
              <a:t>cca</a:t>
            </a:r>
            <a:r>
              <a:rPr lang="en-US" sz="2400" dirty="0" smtClean="0">
                <a:latin typeface="Calibri" panose="020F0502020204030204" pitchFamily="34" charset="0"/>
                <a:cs typeface="Calibri" panose="020F0502020204030204" pitchFamily="34" charset="0"/>
              </a:rPr>
              <a:t> 1997) and provide important guidelines for a successful computer crime investigation. </a:t>
            </a:r>
          </a:p>
          <a:p>
            <a:pPr algn="just"/>
            <a:r>
              <a:rPr lang="en-US" sz="2400" dirty="0" smtClean="0">
                <a:latin typeface="Calibri" panose="020F0502020204030204" pitchFamily="34" charset="0"/>
                <a:cs typeface="Calibri" panose="020F0502020204030204" pitchFamily="34" charset="0"/>
              </a:rPr>
              <a:t>The enactment of the CCA 1997 is a step in the right direction for a developing country such as Malaysia as she </a:t>
            </a:r>
            <a:r>
              <a:rPr lang="en-US" sz="2400" dirty="0" err="1" smtClean="0">
                <a:latin typeface="Calibri" panose="020F0502020204030204" pitchFamily="34" charset="0"/>
                <a:cs typeface="Calibri" panose="020F0502020204030204" pitchFamily="34" charset="0"/>
              </a:rPr>
              <a:t>sttempts</a:t>
            </a:r>
            <a:r>
              <a:rPr lang="en-US" sz="2400" dirty="0" smtClean="0">
                <a:latin typeface="Calibri" panose="020F0502020204030204" pitchFamily="34" charset="0"/>
                <a:cs typeface="Calibri" panose="020F0502020204030204" pitchFamily="34" charset="0"/>
              </a:rPr>
              <a:t> to push herself towards a knowledge-based economy.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38568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dirty="0" smtClean="0">
                <a:latin typeface="Calibri" panose="020F0502020204030204" pitchFamily="34" charset="0"/>
                <a:cs typeface="Calibri" panose="020F0502020204030204" pitchFamily="34" charset="0"/>
              </a:rPr>
              <a:t>However, having laws alone will not be sufficient to carry out trials against cyber criminals. </a:t>
            </a:r>
          </a:p>
          <a:p>
            <a:pPr algn="just"/>
            <a:r>
              <a:rPr lang="en-US" sz="2400" dirty="0" smtClean="0">
                <a:latin typeface="Calibri" panose="020F0502020204030204" pitchFamily="34" charset="0"/>
                <a:cs typeface="Calibri" panose="020F0502020204030204" pitchFamily="34" charset="0"/>
              </a:rPr>
              <a:t>We will be looking into other important elements in a computer crime case, which includes good criminal investigation and the need to maintain close cooperation between different organizations and countries.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0330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the computer crimes act 1997 (</a:t>
            </a:r>
            <a:r>
              <a:rPr lang="en-US" dirty="0" err="1" smtClean="0"/>
              <a:t>cca</a:t>
            </a:r>
            <a:r>
              <a:rPr lang="en-US" dirty="0" smtClean="0"/>
              <a:t> 1997)</a:t>
            </a:r>
            <a:endParaRPr lang="en-US"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normAutofit/>
          </a:bodyPr>
          <a:lstStyle/>
          <a:p>
            <a:pPr algn="just"/>
            <a:r>
              <a:rPr lang="en-US" sz="2400" dirty="0" err="1" smtClean="0">
                <a:latin typeface="Calibri" panose="020F0502020204030204" pitchFamily="34" charset="0"/>
                <a:cs typeface="Calibri" panose="020F0502020204030204" pitchFamily="34" charset="0"/>
              </a:rPr>
              <a:t>Cca</a:t>
            </a:r>
            <a:r>
              <a:rPr lang="en-US" sz="2400" dirty="0" smtClean="0">
                <a:latin typeface="Calibri" panose="020F0502020204030204" pitchFamily="34" charset="0"/>
                <a:cs typeface="Calibri" panose="020F0502020204030204" pitchFamily="34" charset="0"/>
              </a:rPr>
              <a:t> 1997 which is one of the many cyber laws enacted in Malaysia. </a:t>
            </a:r>
          </a:p>
          <a:p>
            <a:pPr algn="just"/>
            <a:r>
              <a:rPr lang="en-US" sz="2400" dirty="0" smtClean="0">
                <a:latin typeface="Calibri" panose="020F0502020204030204" pitchFamily="34" charset="0"/>
                <a:cs typeface="Calibri" panose="020F0502020204030204" pitchFamily="34" charset="0"/>
              </a:rPr>
              <a:t>The following is a summary of the offences relating to misuse of computers as extracted from the explanatory statement” of the </a:t>
            </a:r>
            <a:r>
              <a:rPr lang="en-US" sz="2400" dirty="0" err="1" smtClean="0">
                <a:latin typeface="Calibri" panose="020F0502020204030204" pitchFamily="34" charset="0"/>
                <a:cs typeface="Calibri" panose="020F0502020204030204" pitchFamily="34" charset="0"/>
              </a:rPr>
              <a:t>cca</a:t>
            </a:r>
            <a:r>
              <a:rPr lang="en-US" sz="2400" dirty="0" smtClean="0">
                <a:latin typeface="Calibri" panose="020F0502020204030204" pitchFamily="34" charset="0"/>
                <a:cs typeface="Calibri" panose="020F0502020204030204" pitchFamily="34" charset="0"/>
              </a:rPr>
              <a:t> 1997.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13515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of the computer crimes act 1997 (</a:t>
            </a:r>
            <a:r>
              <a:rPr lang="en-US" dirty="0" err="1" smtClean="0"/>
              <a:t>cca</a:t>
            </a:r>
            <a:r>
              <a:rPr lang="en-US" dirty="0" smtClean="0"/>
              <a:t> 1997)</a:t>
            </a:r>
            <a:endParaRPr lang="en-US" dirty="0"/>
          </a:p>
        </p:txBody>
      </p:sp>
      <p:sp>
        <p:nvSpPr>
          <p:cNvPr id="3" name="Content Placeholder 2"/>
          <p:cNvSpPr>
            <a:spLocks noGrp="1"/>
          </p:cNvSpPr>
          <p:nvPr>
            <p:ph sz="quarter" idx="13"/>
          </p:nvPr>
        </p:nvSpPr>
        <p:spPr/>
        <p:style>
          <a:lnRef idx="2">
            <a:schemeClr val="accent1"/>
          </a:lnRef>
          <a:fillRef idx="1">
            <a:schemeClr val="lt1"/>
          </a:fillRef>
          <a:effectRef idx="0">
            <a:schemeClr val="accent1"/>
          </a:effectRef>
          <a:fontRef idx="minor">
            <a:schemeClr val="dk1"/>
          </a:fontRef>
        </p:style>
        <p:txBody>
          <a:bodyPr>
            <a:normAutofit/>
          </a:bodyPr>
          <a:lstStyle/>
          <a:p>
            <a:pPr marL="457200" indent="-457200" algn="just">
              <a:buFont typeface="+mj-lt"/>
              <a:buAutoNum type="arabicPeriod"/>
            </a:pPr>
            <a:r>
              <a:rPr lang="en-US" sz="2400" dirty="0" smtClean="0">
                <a:latin typeface="Calibri" panose="020F0502020204030204" pitchFamily="34" charset="0"/>
                <a:cs typeface="Calibri" panose="020F0502020204030204" pitchFamily="34" charset="0"/>
              </a:rPr>
              <a:t>Seeks to make it an offence for any person to cause any computer to perform any function with intent to secure unauthorized access to any computer material. </a:t>
            </a:r>
          </a:p>
          <a:p>
            <a:pPr marL="457200" indent="-457200" algn="just">
              <a:buFont typeface="+mj-lt"/>
              <a:buAutoNum type="arabicPeriod"/>
            </a:pPr>
            <a:r>
              <a:rPr lang="en-US" sz="2400" dirty="0" smtClean="0">
                <a:latin typeface="Calibri" panose="020F0502020204030204" pitchFamily="34" charset="0"/>
                <a:cs typeface="Calibri" panose="020F0502020204030204" pitchFamily="34" charset="0"/>
              </a:rPr>
              <a:t>Seeks to make it a further offence if any person who commits an offence </a:t>
            </a:r>
            <a:r>
              <a:rPr lang="en-US" sz="2400" dirty="0" err="1" smtClean="0">
                <a:latin typeface="Calibri" panose="020F0502020204030204" pitchFamily="34" charset="0"/>
                <a:cs typeface="Calibri" panose="020F0502020204030204" pitchFamily="34" charset="0"/>
              </a:rPr>
              <a:t>reffered</a:t>
            </a:r>
            <a:r>
              <a:rPr lang="en-US" sz="2400" dirty="0" smtClean="0">
                <a:latin typeface="Calibri" panose="020F0502020204030204" pitchFamily="34" charset="0"/>
                <a:cs typeface="Calibri" panose="020F0502020204030204" pitchFamily="34" charset="0"/>
              </a:rPr>
              <a:t> to in item (1) with intent to commit fraud, dishonesty or to cause injury as defined in the penal code. </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377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a:xfrm>
            <a:off x="3162300" y="2063396"/>
            <a:ext cx="7918207" cy="3311189"/>
          </a:xfrm>
        </p:spPr>
        <p:txBody>
          <a:bodyPr>
            <a:normAutofit/>
          </a:bodyPr>
          <a:lstStyle/>
          <a:p>
            <a:pPr algn="just"/>
            <a:r>
              <a:rPr lang="en-US" sz="2400" dirty="0" smtClean="0"/>
              <a:t>It is less a distinct field of law than intellectual property or contract law, as it is a domain covering many areas of law and regulation. </a:t>
            </a:r>
          </a:p>
          <a:p>
            <a:pPr algn="just"/>
            <a:r>
              <a:rPr lang="en-US" sz="2400" dirty="0" smtClean="0"/>
              <a:t>Some leading topics include internet access and usage, privacy, freedom of expression, and jurisdiction.</a:t>
            </a:r>
            <a:endParaRPr lang="en-US" sz="2400" dirty="0"/>
          </a:p>
        </p:txBody>
      </p:sp>
      <p:pic>
        <p:nvPicPr>
          <p:cNvPr id="22530" name="Picture 2" descr="https://upload.wikimedia.org/wikipedia/commons/9/95/AnimWIKIPEDIA1.gif"/>
          <p:cNvPicPr>
            <a:picLocks noChangeAspect="1" noChangeArrowheads="1" noCrop="1"/>
          </p:cNvPicPr>
          <p:nvPr/>
        </p:nvPicPr>
        <p:blipFill>
          <a:blip r:embed="rId2"/>
          <a:srcRect/>
          <a:stretch>
            <a:fillRect/>
          </a:stretch>
        </p:blipFill>
        <p:spPr bwMode="auto">
          <a:xfrm>
            <a:off x="422275" y="2184400"/>
            <a:ext cx="2473325" cy="2473325"/>
          </a:xfrm>
          <a:prstGeom prst="rect">
            <a:avLst/>
          </a:prstGeom>
          <a:noFill/>
        </p:spPr>
      </p:pic>
    </p:spTree>
    <p:extLst>
      <p:ext uri="{BB962C8B-B14F-4D97-AF65-F5344CB8AC3E}">
        <p14:creationId xmlns:p14="http://schemas.microsoft.com/office/powerpoint/2010/main" val="94448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a:xfrm>
            <a:off x="704850" y="2838450"/>
            <a:ext cx="10375657" cy="2536135"/>
          </a:xfrm>
        </p:spPr>
        <p:txBody>
          <a:bodyPr>
            <a:normAutofit/>
          </a:bodyPr>
          <a:lstStyle/>
          <a:p>
            <a:pPr algn="just"/>
            <a:r>
              <a:rPr lang="en-US" sz="2400" dirty="0" err="1" smtClean="0"/>
              <a:t>Cyberlaw</a:t>
            </a:r>
            <a:r>
              <a:rPr lang="en-US" sz="2400" dirty="0" smtClean="0"/>
              <a:t> is also known as Cyber Law or Internet Law</a:t>
            </a:r>
            <a:endParaRPr lang="en-US" sz="2400" dirty="0"/>
          </a:p>
        </p:txBody>
      </p:sp>
      <p:pic>
        <p:nvPicPr>
          <p:cNvPr id="27650" name="Picture 2"/>
          <p:cNvPicPr>
            <a:picLocks noChangeAspect="1" noChangeArrowheads="1"/>
          </p:cNvPicPr>
          <p:nvPr/>
        </p:nvPicPr>
        <p:blipFill>
          <a:blip r:embed="rId2"/>
          <a:srcRect/>
          <a:stretch>
            <a:fillRect/>
          </a:stretch>
        </p:blipFill>
        <p:spPr bwMode="auto">
          <a:xfrm>
            <a:off x="3929063" y="1905000"/>
            <a:ext cx="372427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4484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sz="quarter" idx="13"/>
          </p:nvPr>
        </p:nvSpPr>
        <p:spPr>
          <a:xfrm>
            <a:off x="704850" y="2838450"/>
            <a:ext cx="10375657" cy="2536135"/>
          </a:xfrm>
        </p:spPr>
        <p:txBody>
          <a:bodyPr>
            <a:normAutofit/>
          </a:bodyPr>
          <a:lstStyle/>
          <a:p>
            <a:pPr algn="just"/>
            <a:r>
              <a:rPr lang="en-US" sz="2400" dirty="0" err="1" smtClean="0"/>
              <a:t>Cyberlaw</a:t>
            </a:r>
            <a:r>
              <a:rPr lang="en-US" sz="2400" dirty="0" smtClean="0"/>
              <a:t> is the area of law that deals with the Internet's relationship to technological and electronic elements, including computers, software, hardware and information systems (IS).</a:t>
            </a:r>
            <a:endParaRPr lang="en-US" sz="2400" dirty="0"/>
          </a:p>
        </p:txBody>
      </p:sp>
      <p:pic>
        <p:nvPicPr>
          <p:cNvPr id="27650" name="Picture 2"/>
          <p:cNvPicPr>
            <a:picLocks noChangeAspect="1" noChangeArrowheads="1"/>
          </p:cNvPicPr>
          <p:nvPr/>
        </p:nvPicPr>
        <p:blipFill>
          <a:blip r:embed="rId2"/>
          <a:srcRect/>
          <a:stretch>
            <a:fillRect/>
          </a:stretch>
        </p:blipFill>
        <p:spPr bwMode="auto">
          <a:xfrm>
            <a:off x="3490913" y="1847850"/>
            <a:ext cx="3724275" cy="838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4448414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docProps/app.xml><?xml version="1.0" encoding="utf-8"?>
<Properties xmlns="http://schemas.openxmlformats.org/officeDocument/2006/extended-properties" xmlns:vt="http://schemas.openxmlformats.org/officeDocument/2006/docPropsVTypes">
  <Template>Main Event</Template>
  <TotalTime>374</TotalTime>
  <Words>1626</Words>
  <Application>Microsoft Office PowerPoint</Application>
  <PresentationFormat>Widescreen</PresentationFormat>
  <Paragraphs>148</Paragraphs>
  <Slides>63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63</vt:i4>
      </vt:variant>
    </vt:vector>
  </HeadingPairs>
  <TitlesOfParts>
    <vt:vector size="67" baseType="lpstr">
      <vt:lpstr>Arial</vt:lpstr>
      <vt:lpstr>Calibri</vt:lpstr>
      <vt:lpstr>Impact</vt:lpstr>
      <vt:lpstr>Main Event</vt:lpstr>
      <vt:lpstr>Etika &amp; profesi tsi</vt:lpstr>
      <vt:lpstr>Subjectives</vt:lpstr>
      <vt:lpstr>PowerPoint Presentation</vt:lpstr>
      <vt:lpstr>definition</vt:lpstr>
      <vt:lpstr>definition</vt:lpstr>
      <vt:lpstr>definition</vt:lpstr>
      <vt:lpstr>definition</vt:lpstr>
      <vt:lpstr>definition</vt:lpstr>
      <vt:lpstr>definition</vt:lpstr>
      <vt:lpstr>PowerPoint Presentation</vt:lpstr>
      <vt:lpstr>Cyberlaw need it </vt:lpstr>
      <vt:lpstr>Cyberlaw need it </vt:lpstr>
      <vt:lpstr>PowerPoint Presentation</vt:lpstr>
      <vt:lpstr>Report </vt:lpstr>
      <vt:lpstr>Report </vt:lpstr>
      <vt:lpstr>Report </vt:lpstr>
      <vt:lpstr>Report </vt:lpstr>
      <vt:lpstr>Report </vt:lpstr>
      <vt:lpstr>Report </vt:lpstr>
      <vt:lpstr>Report </vt:lpstr>
      <vt:lpstr>Report </vt:lpstr>
      <vt:lpstr>Report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Cyber Law in India</vt:lpstr>
      <vt:lpstr>Cyber Law in India</vt:lpstr>
      <vt:lpstr>Cyber Law in India</vt:lpstr>
      <vt:lpstr>Cyber Law in India</vt:lpstr>
      <vt:lpstr>Birth of Cyber Laws</vt:lpstr>
      <vt:lpstr>Birth of Cyber Laws</vt:lpstr>
      <vt:lpstr>The It Act, 2000 - Objectives</vt:lpstr>
      <vt:lpstr>The It Act, 2000 - Objectives</vt:lpstr>
      <vt:lpstr>Act is not applicable to…</vt:lpstr>
      <vt:lpstr>Act is not applicable to…</vt:lpstr>
      <vt:lpstr>Terms under IT ACT 2000</vt:lpstr>
      <vt:lpstr>Impact on Banking Sector</vt:lpstr>
      <vt:lpstr>Cyber law: Indian Culture And Government’s Role</vt:lpstr>
      <vt:lpstr>Cyber law: Indian Culture And Government’s Role</vt:lpstr>
      <vt:lpstr>Cyber law: Indian Culture And Government’s Role</vt:lpstr>
      <vt:lpstr>Cyber law: Indian Culture And Government’s Role</vt:lpstr>
      <vt:lpstr>Cyber crimes: classification</vt:lpstr>
      <vt:lpstr>Cyber crimes: classification</vt:lpstr>
      <vt:lpstr>Cyber crimes: classification</vt:lpstr>
      <vt:lpstr>Cyber crimes: classification</vt:lpstr>
      <vt:lpstr>PowerPoint Presentation</vt:lpstr>
      <vt:lpstr>Cybercrime provisions under IT act, 2000</vt:lpstr>
      <vt:lpstr>Amendment of IT Act 2000</vt:lpstr>
      <vt:lpstr>Amendment of IT Act 2000</vt:lpstr>
      <vt:lpstr>Cyber Pornograpghy</vt:lpstr>
      <vt:lpstr>Cyber Pornograpghy</vt:lpstr>
      <vt:lpstr>Famous BPO Cyber Crime Cases</vt:lpstr>
      <vt:lpstr>Ahmadabad Blast : Haywood</vt:lpstr>
      <vt:lpstr>PowerPoint Presentation</vt:lpstr>
      <vt:lpstr>Introduction</vt:lpstr>
      <vt:lpstr>Introduction</vt:lpstr>
      <vt:lpstr>Introduction</vt:lpstr>
      <vt:lpstr>Overview of the computer crimes act 1997 (cca 1997)</vt:lpstr>
      <vt:lpstr>Overview of the computer crimes act 1997 (cca 1997)</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Etika &amp; profesi tsi</dc:title>
  <dc:creator>toerzun</dc:creator>
  <cp:lastModifiedBy>toerzun</cp:lastModifiedBy>
  <cp:revision>78</cp:revision>
  <dcterms:created xsi:type="dcterms:W3CDTF">2016-04-06T07:45:02Z</dcterms:created>
  <dcterms:modified xsi:type="dcterms:W3CDTF">2016-04-07T09:01:42Z</dcterms:modified>
</cp:coreProperties>
</file>